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493" r:id="rId2"/>
    <p:sldId id="511" r:id="rId3"/>
    <p:sldId id="494" r:id="rId4"/>
    <p:sldId id="495" r:id="rId5"/>
    <p:sldId id="496" r:id="rId6"/>
    <p:sldId id="497" r:id="rId7"/>
    <p:sldId id="498" r:id="rId8"/>
    <p:sldId id="499" r:id="rId9"/>
    <p:sldId id="500" r:id="rId10"/>
    <p:sldId id="508" r:id="rId11"/>
    <p:sldId id="501" r:id="rId12"/>
    <p:sldId id="502" r:id="rId13"/>
    <p:sldId id="503" r:id="rId14"/>
    <p:sldId id="512" r:id="rId15"/>
    <p:sldId id="513" r:id="rId16"/>
    <p:sldId id="504" r:id="rId17"/>
    <p:sldId id="505" r:id="rId18"/>
    <p:sldId id="506" r:id="rId19"/>
    <p:sldId id="514" r:id="rId20"/>
    <p:sldId id="515" r:id="rId21"/>
    <p:sldId id="507" r:id="rId22"/>
  </p:sldIdLst>
  <p:sldSz cx="12192000" cy="6858000"/>
  <p:notesSz cx="6794500" cy="9906000"/>
  <p:defaultTextStyle>
    <a:defPPr>
      <a:defRPr lang="de-CH"/>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299"/>
    <a:srgbClr val="01A415"/>
    <a:srgbClr val="7B2459"/>
    <a:srgbClr val="417A4E"/>
    <a:srgbClr val="771C54"/>
    <a:srgbClr val="FFFFFF"/>
    <a:srgbClr val="ED181E"/>
    <a:srgbClr val="7B245A"/>
    <a:srgbClr val="ED1323"/>
    <a:srgbClr val="8396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29" autoAdjust="0"/>
    <p:restoredTop sz="95930" autoAdjust="0"/>
  </p:normalViewPr>
  <p:slideViewPr>
    <p:cSldViewPr>
      <p:cViewPr varScale="1">
        <p:scale>
          <a:sx n="113" d="100"/>
          <a:sy n="113" d="100"/>
        </p:scale>
        <p:origin x="534" y="102"/>
      </p:cViewPr>
      <p:guideLst>
        <p:guide orient="horz" pos="2160"/>
        <p:guide pos="3840"/>
      </p:guideLst>
    </p:cSldViewPr>
  </p:slideViewPr>
  <p:notesTextViewPr>
    <p:cViewPr>
      <p:scale>
        <a:sx n="100" d="100"/>
        <a:sy n="100" d="100"/>
      </p:scale>
      <p:origin x="0" y="0"/>
    </p:cViewPr>
  </p:notesTextViewPr>
  <p:notesViewPr>
    <p:cSldViewPr>
      <p:cViewPr varScale="1">
        <p:scale>
          <a:sx n="77" d="100"/>
          <a:sy n="77" d="100"/>
        </p:scale>
        <p:origin x="4002"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2743201" y="179389"/>
            <a:ext cx="1333500" cy="244475"/>
          </a:xfrm>
          <a:prstGeom prst="rect">
            <a:avLst/>
          </a:prstGeom>
          <a:noFill/>
          <a:ln w="28575">
            <a:noFill/>
            <a:miter lim="800000"/>
            <a:headEnd/>
            <a:tailEnd/>
          </a:ln>
          <a:effectLst/>
        </p:spPr>
        <p:txBody>
          <a:bodyPr wrap="none" lIns="91285" tIns="45641" rIns="91285" bIns="45641" anchor="ctr">
            <a:spAutoFit/>
          </a:bodyPr>
          <a:lstStyle/>
          <a:p>
            <a:pPr defTabSz="912719">
              <a:spcBef>
                <a:spcPct val="50000"/>
              </a:spcBef>
              <a:defRPr/>
            </a:pPr>
            <a:r>
              <a:rPr lang="de-CH" sz="1000" b="1"/>
              <a:t>KLASSIFIZIERUNG</a:t>
            </a:r>
          </a:p>
        </p:txBody>
      </p:sp>
      <p:sp>
        <p:nvSpPr>
          <p:cNvPr id="20487" name="Rectangle 7"/>
          <p:cNvSpPr>
            <a:spLocks noGrp="1" noChangeArrowheads="1"/>
          </p:cNvSpPr>
          <p:nvPr>
            <p:ph type="dt" sz="quarter" idx="1"/>
          </p:nvPr>
        </p:nvSpPr>
        <p:spPr bwMode="auto">
          <a:xfrm>
            <a:off x="4678364" y="395289"/>
            <a:ext cx="1762125" cy="576262"/>
          </a:xfrm>
          <a:prstGeom prst="rect">
            <a:avLst/>
          </a:prstGeom>
          <a:noFill/>
          <a:ln w="28575">
            <a:noFill/>
            <a:miter lim="800000"/>
            <a:headEnd type="none" w="sm" len="sm"/>
            <a:tailEnd type="none" w="sm" len="sm"/>
          </a:ln>
          <a:effectLst/>
        </p:spPr>
        <p:txBody>
          <a:bodyPr vert="horz" wrap="none" lIns="91151" tIns="45575" rIns="91151" bIns="45575" numCol="1" anchor="ctr" anchorCtr="0" compatLnSpc="1">
            <a:prstTxWarp prst="textNoShape">
              <a:avLst/>
            </a:prstTxWarp>
          </a:bodyPr>
          <a:lstStyle>
            <a:lvl1pPr algn="r" defTabSz="912719">
              <a:defRPr sz="1000"/>
            </a:lvl1pPr>
          </a:lstStyle>
          <a:p>
            <a:pPr>
              <a:defRPr/>
            </a:pPr>
            <a:r>
              <a:rPr lang="de-DE"/>
              <a:t>Stand TT.MM.JJ</a:t>
            </a:r>
            <a:endParaRPr lang="fr-CH"/>
          </a:p>
        </p:txBody>
      </p:sp>
      <p:sp>
        <p:nvSpPr>
          <p:cNvPr id="20488" name="Rectangle 8"/>
          <p:cNvSpPr>
            <a:spLocks noGrp="1" noChangeAspect="1" noChangeArrowheads="1"/>
          </p:cNvSpPr>
          <p:nvPr>
            <p:ph type="hdr" sz="quarter"/>
          </p:nvPr>
        </p:nvSpPr>
        <p:spPr bwMode="auto">
          <a:xfrm>
            <a:off x="323851" y="395289"/>
            <a:ext cx="3598863" cy="574675"/>
          </a:xfrm>
          <a:prstGeom prst="rect">
            <a:avLst/>
          </a:prstGeom>
          <a:noFill/>
          <a:ln w="28575">
            <a:noFill/>
            <a:miter lim="800000"/>
            <a:headEnd type="none" w="sm" len="sm"/>
            <a:tailEnd type="none" w="sm" len="sm"/>
          </a:ln>
          <a:effectLst/>
        </p:spPr>
        <p:txBody>
          <a:bodyPr vert="horz" wrap="none" lIns="91151" tIns="45575" rIns="91151" bIns="45575" numCol="1" anchor="ctr" anchorCtr="0" compatLnSpc="1">
            <a:prstTxWarp prst="textNoShape">
              <a:avLst/>
            </a:prstTxWarp>
          </a:bodyPr>
          <a:lstStyle>
            <a:lvl1pPr algn="l" defTabSz="912719">
              <a:defRPr sz="1000" b="1"/>
            </a:lvl1pPr>
          </a:lstStyle>
          <a:p>
            <a:pPr>
              <a:defRPr/>
            </a:pPr>
            <a:r>
              <a:rPr lang="fr-CH"/>
              <a:t>Bezeichnung des Anlasses mit Datum bzw Geschäft / Vorhaben</a:t>
            </a:r>
          </a:p>
        </p:txBody>
      </p:sp>
      <p:sp>
        <p:nvSpPr>
          <p:cNvPr id="20489" name="Rectangle 9"/>
          <p:cNvSpPr>
            <a:spLocks noGrp="1" noChangeArrowheads="1"/>
          </p:cNvSpPr>
          <p:nvPr>
            <p:ph type="ftr" sz="quarter" idx="2"/>
          </p:nvPr>
        </p:nvSpPr>
        <p:spPr bwMode="auto">
          <a:xfrm>
            <a:off x="323851" y="9356725"/>
            <a:ext cx="2951163" cy="468313"/>
          </a:xfrm>
          <a:prstGeom prst="rect">
            <a:avLst/>
          </a:prstGeom>
          <a:noFill/>
          <a:ln w="28575">
            <a:noFill/>
            <a:miter lim="800000"/>
            <a:headEnd type="none" w="sm" len="sm"/>
            <a:tailEnd type="none" w="sm" len="sm"/>
          </a:ln>
          <a:effectLst/>
        </p:spPr>
        <p:txBody>
          <a:bodyPr vert="horz" wrap="none" lIns="91160" tIns="45579" rIns="91160" bIns="45579" numCol="1" anchor="b" anchorCtr="0" compatLnSpc="1">
            <a:prstTxWarp prst="textNoShape">
              <a:avLst/>
            </a:prstTxWarp>
          </a:bodyPr>
          <a:lstStyle>
            <a:lvl1pPr algn="l" defTabSz="912719">
              <a:defRPr sz="1000"/>
            </a:lvl1pPr>
          </a:lstStyle>
          <a:p>
            <a:pPr>
              <a:defRPr/>
            </a:pPr>
            <a:r>
              <a:rPr lang="fr-CH"/>
              <a:t>Referent oder Herausgeber</a:t>
            </a:r>
          </a:p>
        </p:txBody>
      </p:sp>
      <p:sp>
        <p:nvSpPr>
          <p:cNvPr id="20490" name="Rectangle 10"/>
          <p:cNvSpPr>
            <a:spLocks noGrp="1" noChangeArrowheads="1"/>
          </p:cNvSpPr>
          <p:nvPr>
            <p:ph type="sldNum" sz="quarter" idx="3"/>
          </p:nvPr>
        </p:nvSpPr>
        <p:spPr bwMode="auto">
          <a:xfrm>
            <a:off x="4678363" y="9356725"/>
            <a:ext cx="1763712" cy="468313"/>
          </a:xfrm>
          <a:prstGeom prst="rect">
            <a:avLst/>
          </a:prstGeom>
          <a:noFill/>
          <a:ln w="28575">
            <a:noFill/>
            <a:miter lim="800000"/>
            <a:headEnd type="none" w="sm" len="sm"/>
            <a:tailEnd type="none" w="sm" len="sm"/>
          </a:ln>
          <a:effectLst/>
        </p:spPr>
        <p:txBody>
          <a:bodyPr vert="horz" wrap="none" lIns="91160" tIns="45579" rIns="91160" bIns="45579" numCol="1" anchor="b" anchorCtr="0" compatLnSpc="1">
            <a:prstTxWarp prst="textNoShape">
              <a:avLst/>
            </a:prstTxWarp>
          </a:bodyPr>
          <a:lstStyle>
            <a:lvl1pPr algn="r" defTabSz="912719">
              <a:defRPr sz="1000"/>
            </a:lvl1pPr>
          </a:lstStyle>
          <a:p>
            <a:pPr>
              <a:defRPr/>
            </a:pPr>
            <a:fld id="{84082F82-AF5E-4CE6-A193-61CBE60D22C1}" type="slidenum">
              <a:rPr lang="fr-CH"/>
              <a:pPr>
                <a:defRPr/>
              </a:pPr>
              <a:t>‹Nr.›</a:t>
            </a:fld>
            <a:endParaRPr lang="fr-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8"/>
          <p:cNvSpPr>
            <a:spLocks noGrp="1" noRot="1" noChangeAspect="1" noChangeArrowheads="1" noTextEdit="1"/>
          </p:cNvSpPr>
          <p:nvPr>
            <p:ph type="sldImg" idx="2"/>
          </p:nvPr>
        </p:nvSpPr>
        <p:spPr bwMode="auto">
          <a:xfrm>
            <a:off x="31750" y="1079500"/>
            <a:ext cx="3200400" cy="1800225"/>
          </a:xfrm>
          <a:prstGeom prst="rect">
            <a:avLst/>
          </a:prstGeom>
          <a:noFill/>
          <a:ln w="9525">
            <a:solidFill>
              <a:srgbClr val="000000"/>
            </a:solidFill>
            <a:miter lim="800000"/>
            <a:headEnd/>
            <a:tailEnd/>
          </a:ln>
        </p:spPr>
      </p:sp>
      <p:sp>
        <p:nvSpPr>
          <p:cNvPr id="8201" name="Rectangle 9"/>
          <p:cNvSpPr>
            <a:spLocks noGrp="1" noChangeArrowheads="1"/>
          </p:cNvSpPr>
          <p:nvPr>
            <p:ph type="body" sz="quarter" idx="3"/>
          </p:nvPr>
        </p:nvSpPr>
        <p:spPr bwMode="auto">
          <a:xfrm>
            <a:off x="323851" y="3022600"/>
            <a:ext cx="6118225" cy="6334125"/>
          </a:xfrm>
          <a:prstGeom prst="rect">
            <a:avLst/>
          </a:prstGeom>
          <a:noFill/>
          <a:ln w="12700">
            <a:noFill/>
            <a:miter lim="800000"/>
            <a:headEnd type="none" w="sm" len="sm"/>
            <a:tailEnd type="none" w="sm" len="sm"/>
          </a:ln>
          <a:effectLst/>
        </p:spPr>
        <p:txBody>
          <a:bodyPr vert="horz" wrap="square" lIns="91151" tIns="45575" rIns="91151" bIns="45575" numCol="1" anchor="t" anchorCtr="0" compatLnSpc="1">
            <a:prstTxWarp prst="textNoShape">
              <a:avLst/>
            </a:prstTxWarp>
          </a:bodyPr>
          <a:lstStyle/>
          <a:p>
            <a:pPr lvl="0"/>
            <a:r>
              <a:rPr lang="de-CH" noProof="0"/>
              <a:t>Klicken Sie, um die Formate des Vorlagentextes zu bearbeiten</a:t>
            </a:r>
          </a:p>
          <a:p>
            <a:pPr lvl="1"/>
            <a:r>
              <a:rPr lang="de-CH" noProof="0"/>
              <a:t>Zweite Ebene</a:t>
            </a:r>
          </a:p>
          <a:p>
            <a:pPr lvl="2"/>
            <a:r>
              <a:rPr lang="de-CH" noProof="0"/>
              <a:t>Dritte Ebene</a:t>
            </a:r>
          </a:p>
          <a:p>
            <a:pPr lvl="3"/>
            <a:endParaRPr lang="de-CH" noProof="0"/>
          </a:p>
        </p:txBody>
      </p:sp>
      <p:sp>
        <p:nvSpPr>
          <p:cNvPr id="8202" name="Rectangle 10"/>
          <p:cNvSpPr>
            <a:spLocks noGrp="1" noChangeArrowheads="1"/>
          </p:cNvSpPr>
          <p:nvPr>
            <p:ph type="dt" sz="quarter" idx="1"/>
          </p:nvPr>
        </p:nvSpPr>
        <p:spPr bwMode="auto">
          <a:xfrm>
            <a:off x="4676775" y="393701"/>
            <a:ext cx="1762125" cy="576263"/>
          </a:xfrm>
          <a:prstGeom prst="rect">
            <a:avLst/>
          </a:prstGeom>
          <a:noFill/>
          <a:ln w="28575">
            <a:noFill/>
            <a:miter lim="800000"/>
            <a:headEnd type="none" w="sm" len="sm"/>
            <a:tailEnd type="none" w="sm" len="sm"/>
          </a:ln>
          <a:effectLst/>
        </p:spPr>
        <p:txBody>
          <a:bodyPr vert="horz" wrap="none" lIns="91151" tIns="45575" rIns="91151" bIns="45575" numCol="1" anchor="ctr" anchorCtr="0" compatLnSpc="1">
            <a:prstTxWarp prst="textNoShape">
              <a:avLst/>
            </a:prstTxWarp>
          </a:bodyPr>
          <a:lstStyle>
            <a:lvl1pPr algn="r" defTabSz="912719">
              <a:defRPr sz="1000"/>
            </a:lvl1pPr>
          </a:lstStyle>
          <a:p>
            <a:pPr>
              <a:defRPr/>
            </a:pPr>
            <a:r>
              <a:rPr lang="de-DE"/>
              <a:t>Stand TT.MM.JJ</a:t>
            </a:r>
            <a:endParaRPr lang="fr-CH"/>
          </a:p>
        </p:txBody>
      </p:sp>
      <p:sp>
        <p:nvSpPr>
          <p:cNvPr id="8203" name="Rectangle 11"/>
          <p:cNvSpPr>
            <a:spLocks noGrp="1" noChangeArrowheads="1"/>
          </p:cNvSpPr>
          <p:nvPr>
            <p:ph type="hdr" sz="quarter"/>
          </p:nvPr>
        </p:nvSpPr>
        <p:spPr bwMode="auto">
          <a:xfrm>
            <a:off x="323851" y="393701"/>
            <a:ext cx="3597275" cy="576263"/>
          </a:xfrm>
          <a:prstGeom prst="rect">
            <a:avLst/>
          </a:prstGeom>
          <a:noFill/>
          <a:ln w="28575">
            <a:noFill/>
            <a:miter lim="800000"/>
            <a:headEnd type="none" w="sm" len="sm"/>
            <a:tailEnd type="none" w="sm" len="sm"/>
          </a:ln>
          <a:effectLst/>
        </p:spPr>
        <p:txBody>
          <a:bodyPr vert="horz" wrap="none" lIns="91151" tIns="45575" rIns="91151" bIns="45575" numCol="1" anchor="ctr" anchorCtr="0" compatLnSpc="1">
            <a:prstTxWarp prst="textNoShape">
              <a:avLst/>
            </a:prstTxWarp>
          </a:bodyPr>
          <a:lstStyle>
            <a:lvl1pPr algn="l" defTabSz="912719">
              <a:defRPr sz="1000" b="1"/>
            </a:lvl1pPr>
          </a:lstStyle>
          <a:p>
            <a:pPr>
              <a:defRPr/>
            </a:pPr>
            <a:r>
              <a:rPr lang="fr-CH"/>
              <a:t>Bezeichnung des Anlasses mit Datum bzw Geschäft / Vorhaben</a:t>
            </a:r>
          </a:p>
        </p:txBody>
      </p:sp>
      <p:sp>
        <p:nvSpPr>
          <p:cNvPr id="8204" name="Text Box 12"/>
          <p:cNvSpPr txBox="1">
            <a:spLocks noChangeArrowheads="1"/>
          </p:cNvSpPr>
          <p:nvPr/>
        </p:nvSpPr>
        <p:spPr bwMode="auto">
          <a:xfrm>
            <a:off x="1546225" y="107950"/>
            <a:ext cx="3692525" cy="244475"/>
          </a:xfrm>
          <a:prstGeom prst="rect">
            <a:avLst/>
          </a:prstGeom>
          <a:noFill/>
          <a:ln w="28575">
            <a:noFill/>
            <a:miter lim="800000"/>
            <a:headEnd/>
            <a:tailEnd/>
          </a:ln>
          <a:effectLst/>
        </p:spPr>
        <p:txBody>
          <a:bodyPr lIns="91285" tIns="45641" rIns="91285" bIns="45641">
            <a:spAutoFit/>
          </a:bodyPr>
          <a:lstStyle/>
          <a:p>
            <a:pPr defTabSz="912719">
              <a:spcBef>
                <a:spcPct val="50000"/>
              </a:spcBef>
              <a:defRPr/>
            </a:pPr>
            <a:r>
              <a:rPr lang="de-CH" sz="1000" b="1"/>
              <a:t>KLASSIFIZIERUNG</a:t>
            </a:r>
          </a:p>
        </p:txBody>
      </p:sp>
      <p:sp>
        <p:nvSpPr>
          <p:cNvPr id="8205" name="Rectangle 13"/>
          <p:cNvSpPr>
            <a:spLocks noGrp="1" noChangeArrowheads="1"/>
          </p:cNvSpPr>
          <p:nvPr>
            <p:ph type="ftr" sz="quarter" idx="4"/>
          </p:nvPr>
        </p:nvSpPr>
        <p:spPr bwMode="auto">
          <a:xfrm>
            <a:off x="323851" y="9356725"/>
            <a:ext cx="2951163" cy="468313"/>
          </a:xfrm>
          <a:prstGeom prst="rect">
            <a:avLst/>
          </a:prstGeom>
          <a:noFill/>
          <a:ln w="9525">
            <a:noFill/>
            <a:miter lim="800000"/>
            <a:headEnd/>
            <a:tailEnd/>
          </a:ln>
          <a:effectLst/>
        </p:spPr>
        <p:txBody>
          <a:bodyPr vert="horz" wrap="square" lIns="91430" tIns="45716" rIns="91430" bIns="45716" numCol="1" anchor="b" anchorCtr="0" compatLnSpc="1">
            <a:prstTxWarp prst="textNoShape">
              <a:avLst/>
            </a:prstTxWarp>
          </a:bodyPr>
          <a:lstStyle>
            <a:lvl1pPr algn="l" eaLnBrk="1" hangingPunct="1">
              <a:defRPr sz="1000"/>
            </a:lvl1pPr>
          </a:lstStyle>
          <a:p>
            <a:pPr>
              <a:defRPr/>
            </a:pPr>
            <a:r>
              <a:rPr lang="de-CH"/>
              <a:t>Referent oder Herausgeber</a:t>
            </a:r>
          </a:p>
        </p:txBody>
      </p:sp>
      <p:sp>
        <p:nvSpPr>
          <p:cNvPr id="8206" name="Rectangle 14"/>
          <p:cNvSpPr>
            <a:spLocks noGrp="1" noChangeArrowheads="1"/>
          </p:cNvSpPr>
          <p:nvPr>
            <p:ph type="sldNum" sz="quarter" idx="5"/>
          </p:nvPr>
        </p:nvSpPr>
        <p:spPr bwMode="auto">
          <a:xfrm>
            <a:off x="4678363" y="9356725"/>
            <a:ext cx="1763712" cy="468313"/>
          </a:xfrm>
          <a:prstGeom prst="rect">
            <a:avLst/>
          </a:prstGeom>
          <a:noFill/>
          <a:ln w="9525">
            <a:noFill/>
            <a:miter lim="800000"/>
            <a:headEnd/>
            <a:tailEnd/>
          </a:ln>
          <a:effectLst/>
        </p:spPr>
        <p:txBody>
          <a:bodyPr vert="horz" wrap="square" lIns="91430" tIns="45716" rIns="91430" bIns="45716" numCol="1" anchor="b" anchorCtr="0" compatLnSpc="1">
            <a:prstTxWarp prst="textNoShape">
              <a:avLst/>
            </a:prstTxWarp>
          </a:bodyPr>
          <a:lstStyle>
            <a:lvl1pPr algn="r" eaLnBrk="1" hangingPunct="1">
              <a:defRPr sz="1000"/>
            </a:lvl1pPr>
          </a:lstStyle>
          <a:p>
            <a:pPr>
              <a:defRPr/>
            </a:pPr>
            <a:fld id="{E2143B94-1D19-4D92-873E-53FD61B92381}" type="slidenum">
              <a:rPr lang="de-CH"/>
              <a:pPr>
                <a:defRPr/>
              </a:pPr>
              <a:t>‹Nr.›</a:t>
            </a:fld>
            <a:endParaRPr lang="de-CH"/>
          </a:p>
        </p:txBody>
      </p:sp>
    </p:spTree>
  </p:cSld>
  <p:clrMap bg1="lt1" tx1="dk1" bg2="lt2" tx2="dk2" accent1="accent1" accent2="accent2" accent3="accent3" accent4="accent4" accent5="accent5" accent6="accent6" hlink="hlink" folHlink="folHlink"/>
  <p:hf/>
  <p:notesStyle>
    <a:lvl1pPr marL="180975" indent="-180975" algn="l" rtl="0" eaLnBrk="0" fontAlgn="base" hangingPunct="0">
      <a:spcBef>
        <a:spcPct val="50000"/>
      </a:spcBef>
      <a:spcAft>
        <a:spcPct val="0"/>
      </a:spcAft>
      <a:buChar char="•"/>
      <a:defRPr sz="1400" kern="1200">
        <a:solidFill>
          <a:schemeClr val="tx1"/>
        </a:solidFill>
        <a:latin typeface="Arial" charset="0"/>
        <a:ea typeface="+mn-ea"/>
        <a:cs typeface="+mn-cs"/>
      </a:defRPr>
    </a:lvl1pPr>
    <a:lvl2pPr marL="538163" indent="-177800" algn="l" rtl="0" eaLnBrk="0" fontAlgn="base" hangingPunct="0">
      <a:spcBef>
        <a:spcPct val="30000"/>
      </a:spcBef>
      <a:spcAft>
        <a:spcPct val="0"/>
      </a:spcAft>
      <a:buFont typeface="Arial" charset="0"/>
      <a:buChar char="–"/>
      <a:defRPr sz="1400" kern="1200">
        <a:solidFill>
          <a:schemeClr val="tx1"/>
        </a:solidFill>
        <a:latin typeface="Arial" charset="0"/>
        <a:ea typeface="+mn-ea"/>
        <a:cs typeface="+mn-cs"/>
      </a:defRPr>
    </a:lvl2pPr>
    <a:lvl3pPr marL="895350" indent="-177800" algn="l" rtl="0" eaLnBrk="0" fontAlgn="base" hangingPunct="0">
      <a:spcBef>
        <a:spcPct val="30000"/>
      </a:spcBef>
      <a:spcAft>
        <a:spcPct val="0"/>
      </a:spcAft>
      <a:buFont typeface="Arial" charset="0"/>
      <a:buChar char="º"/>
      <a:defRPr sz="1400" kern="1200">
        <a:solidFill>
          <a:schemeClr val="tx1"/>
        </a:solidFill>
        <a:latin typeface="Arial" charset="0"/>
        <a:ea typeface="+mn-ea"/>
        <a:cs typeface="+mn-cs"/>
      </a:defRPr>
    </a:lvl3pPr>
    <a:lvl4pPr marL="1257300" indent="-182563" algn="l" rtl="0" eaLnBrk="0" fontAlgn="base" hangingPunct="0">
      <a:lnSpc>
        <a:spcPct val="90000"/>
      </a:lnSpc>
      <a:spcBef>
        <a:spcPct val="20000"/>
      </a:spcBef>
      <a:spcAft>
        <a:spcPct val="0"/>
      </a:spcAft>
      <a:defRPr sz="1400" kern="1200">
        <a:solidFill>
          <a:schemeClr val="tx1"/>
        </a:solidFill>
        <a:latin typeface="Arial" charset="0"/>
        <a:ea typeface="+mn-ea"/>
        <a:cs typeface="+mn-cs"/>
      </a:defRPr>
    </a:lvl4pPr>
    <a:lvl5pPr marL="2057400" indent="-228600" algn="l" rtl="0" eaLnBrk="0" fontAlgn="base" hangingPunct="0">
      <a:lnSpc>
        <a:spcPct val="90000"/>
      </a:lnSpc>
      <a:spcBef>
        <a:spcPct val="20000"/>
      </a:spcBef>
      <a:spcAft>
        <a:spcPct val="0"/>
      </a:spcAft>
      <a:defRPr sz="16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010036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10</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225251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11</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199028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12</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912448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13</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362140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14</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657018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15</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877713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16</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53034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17</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4278688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18</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67242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19</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361330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19519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20</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745708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21</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445022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3</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38449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4</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944027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5</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791188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6</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528997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7</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4034516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8</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553845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9</a:t>
            </a:fld>
            <a:endParaRPr lang="de-CH"/>
          </a:p>
        </p:txBody>
      </p:sp>
      <p:sp>
        <p:nvSpPr>
          <p:cNvPr id="12294" name="Rectangle 6"/>
          <p:cNvSpPr>
            <a:spLocks noGrp="1" noRot="1" noChangeAspect="1" noChangeArrowheads="1" noTextEdit="1"/>
          </p:cNvSpPr>
          <p:nvPr>
            <p:ph type="sldImg"/>
          </p:nvPr>
        </p:nvSpPr>
        <p:spPr>
          <a:xfrm>
            <a:off x="33338" y="1076325"/>
            <a:ext cx="3195637" cy="1797050"/>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8060318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ext Box 32"/>
          <p:cNvSpPr txBox="1">
            <a:spLocks noChangeArrowheads="1"/>
          </p:cNvSpPr>
          <p:nvPr/>
        </p:nvSpPr>
        <p:spPr bwMode="auto">
          <a:xfrm>
            <a:off x="6081185" y="354013"/>
            <a:ext cx="2798233" cy="280718"/>
          </a:xfrm>
          <a:prstGeom prst="rect">
            <a:avLst/>
          </a:prstGeom>
          <a:noFill/>
          <a:ln w="9525">
            <a:noFill/>
            <a:miter lim="800000"/>
            <a:headEnd/>
            <a:tailEnd/>
          </a:ln>
          <a:effectLst/>
        </p:spPr>
        <p:txBody>
          <a:bodyPr lIns="0" tIns="0" rIns="0" bIns="0">
            <a:spAutoFit/>
          </a:bodyPr>
          <a:lstStyle/>
          <a:p>
            <a:pPr algn="l">
              <a:spcBef>
                <a:spcPct val="100000"/>
              </a:spcBef>
              <a:defRPr/>
            </a:pPr>
            <a:r>
              <a:rPr lang="de-CH" sz="900" b="1" dirty="0"/>
              <a:t>Armée </a:t>
            </a:r>
            <a:r>
              <a:rPr lang="de-CH" sz="900" b="1" dirty="0" err="1"/>
              <a:t>suisse</a:t>
            </a:r>
            <a:endParaRPr lang="de-CH" sz="900" b="1" dirty="0"/>
          </a:p>
          <a:p>
            <a:pPr algn="l">
              <a:lnSpc>
                <a:spcPct val="45000"/>
              </a:lnSpc>
              <a:spcBef>
                <a:spcPct val="50000"/>
              </a:spcBef>
              <a:defRPr/>
            </a:pPr>
            <a:r>
              <a:rPr lang="fr-CH" sz="900" dirty="0"/>
              <a:t>Base logistique de l'armée BLA</a:t>
            </a:r>
            <a:endParaRPr lang="de-CH" sz="900" dirty="0"/>
          </a:p>
        </p:txBody>
      </p:sp>
      <p:pic>
        <p:nvPicPr>
          <p:cNvPr id="6" name="Picture 3" descr="\\ifc1.ifr.intra2.admin.ch\Userhomes\U80781291\Desktop\Bild2.png"/>
          <p:cNvPicPr>
            <a:picLocks noChangeAspect="1" noChangeArrowheads="1"/>
          </p:cNvPicPr>
          <p:nvPr userDrawn="1"/>
        </p:nvPicPr>
        <p:blipFill>
          <a:blip r:embed="rId2" cstate="print"/>
          <a:srcRect/>
          <a:stretch>
            <a:fillRect/>
          </a:stretch>
        </p:blipFill>
        <p:spPr bwMode="auto">
          <a:xfrm>
            <a:off x="10214034" y="428604"/>
            <a:ext cx="1495525" cy="2066400"/>
          </a:xfrm>
          <a:prstGeom prst="rect">
            <a:avLst/>
          </a:prstGeom>
          <a:noFill/>
        </p:spPr>
      </p:pic>
      <p:pic>
        <p:nvPicPr>
          <p:cNvPr id="7" name="Picture 37" descr="Logo_CMYK_pos"/>
          <p:cNvPicPr>
            <a:picLocks noChangeAspect="1" noChangeArrowheads="1"/>
          </p:cNvPicPr>
          <p:nvPr userDrawn="1"/>
        </p:nvPicPr>
        <p:blipFill>
          <a:blip r:embed="rId3" cstate="print"/>
          <a:srcRect/>
          <a:stretch>
            <a:fillRect/>
          </a:stretch>
        </p:blipFill>
        <p:spPr bwMode="auto">
          <a:xfrm>
            <a:off x="928800" y="387350"/>
            <a:ext cx="1998000" cy="50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184217" y="279400"/>
            <a:ext cx="2497667" cy="5886450"/>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1691217" y="279400"/>
            <a:ext cx="7289800" cy="5886450"/>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1714501" y="1449388"/>
            <a:ext cx="4881033"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6798734" y="1449388"/>
            <a:ext cx="4883151"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8"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4"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3"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US"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Text Box 25"/>
          <p:cNvSpPr txBox="1">
            <a:spLocks noChangeArrowheads="1"/>
          </p:cNvSpPr>
          <p:nvPr/>
        </p:nvSpPr>
        <p:spPr bwMode="auto">
          <a:xfrm>
            <a:off x="711200" y="304800"/>
            <a:ext cx="6807200" cy="457200"/>
          </a:xfrm>
          <a:prstGeom prst="rect">
            <a:avLst/>
          </a:prstGeom>
          <a:noFill/>
          <a:ln w="9525">
            <a:noFill/>
            <a:miter lim="800000"/>
            <a:headEnd/>
            <a:tailEnd/>
          </a:ln>
          <a:effectLst/>
        </p:spPr>
        <p:txBody>
          <a:bodyPr>
            <a:spAutoFit/>
          </a:bodyPr>
          <a:lstStyle/>
          <a:p>
            <a:pPr algn="l">
              <a:spcBef>
                <a:spcPct val="50000"/>
              </a:spcBef>
              <a:defRPr/>
            </a:pPr>
            <a:endParaRPr lang="en-CA" sz="2400" dirty="0"/>
          </a:p>
        </p:txBody>
      </p:sp>
      <p:sp>
        <p:nvSpPr>
          <p:cNvPr id="1027" name="Rectangle 27"/>
          <p:cNvSpPr>
            <a:spLocks noGrp="1" noChangeArrowheads="1"/>
          </p:cNvSpPr>
          <p:nvPr>
            <p:ph type="title"/>
          </p:nvPr>
        </p:nvSpPr>
        <p:spPr bwMode="auto">
          <a:xfrm>
            <a:off x="1691218" y="279401"/>
            <a:ext cx="9948333" cy="9890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t>Klicken Sie, um das Titelformat zu bearbeiten</a:t>
            </a:r>
            <a:endParaRPr lang="en-GB"/>
          </a:p>
        </p:txBody>
      </p:sp>
      <p:sp>
        <p:nvSpPr>
          <p:cNvPr id="1028" name="Rectangle 28"/>
          <p:cNvSpPr>
            <a:spLocks noGrp="1" noChangeArrowheads="1"/>
          </p:cNvSpPr>
          <p:nvPr>
            <p:ph type="body" idx="1"/>
          </p:nvPr>
        </p:nvSpPr>
        <p:spPr bwMode="auto">
          <a:xfrm>
            <a:off x="1714500" y="1449388"/>
            <a:ext cx="9967384" cy="47164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t>Klicken Sie, um die Formate des Vorlagentextes zu bearbeiten</a:t>
            </a:r>
          </a:p>
          <a:p>
            <a:pPr lvl="1"/>
            <a:r>
              <a:rPr lang="en-GB"/>
              <a:t>Zweite Ebene</a:t>
            </a:r>
          </a:p>
          <a:p>
            <a:pPr lvl="2"/>
            <a:r>
              <a:rPr lang="en-GB"/>
              <a:t>Dritte Ebene</a:t>
            </a:r>
          </a:p>
          <a:p>
            <a:pPr lvl="3"/>
            <a:r>
              <a:rPr lang="en-GB"/>
              <a:t>Vierte Ebene</a:t>
            </a:r>
          </a:p>
        </p:txBody>
      </p:sp>
      <p:sp>
        <p:nvSpPr>
          <p:cNvPr id="1057" name="Text Box 33"/>
          <p:cNvSpPr txBox="1">
            <a:spLocks noChangeArrowheads="1"/>
          </p:cNvSpPr>
          <p:nvPr/>
        </p:nvSpPr>
        <p:spPr bwMode="auto">
          <a:xfrm>
            <a:off x="11493385" y="6456364"/>
            <a:ext cx="230832" cy="138499"/>
          </a:xfrm>
          <a:prstGeom prst="rect">
            <a:avLst/>
          </a:prstGeom>
          <a:noFill/>
          <a:ln w="9525">
            <a:noFill/>
            <a:miter lim="800000"/>
            <a:headEnd/>
            <a:tailEnd/>
          </a:ln>
          <a:effectLst/>
        </p:spPr>
        <p:txBody>
          <a:bodyPr wrap="none" lIns="0" tIns="0" rIns="0" bIns="0">
            <a:spAutoFit/>
          </a:bodyPr>
          <a:lstStyle/>
          <a:p>
            <a:pPr algn="r">
              <a:defRPr/>
            </a:pPr>
            <a:fld id="{E0A78731-DCFB-4B32-8979-366A041D1FD1}" type="slidenum">
              <a:rPr lang="de-CH" sz="900"/>
              <a:pPr algn="r">
                <a:defRPr/>
              </a:pPr>
              <a:t>‹Nr.›</a:t>
            </a:fld>
            <a:endParaRPr lang="de-CH" sz="900" dirty="0"/>
          </a:p>
        </p:txBody>
      </p:sp>
      <p:sp>
        <p:nvSpPr>
          <p:cNvPr id="1058" name="AutoShape 34"/>
          <p:cNvSpPr>
            <a:spLocks noChangeArrowheads="1"/>
          </p:cNvSpPr>
          <p:nvPr/>
        </p:nvSpPr>
        <p:spPr bwMode="auto">
          <a:xfrm>
            <a:off x="1646767" y="6402389"/>
            <a:ext cx="1708100" cy="389513"/>
          </a:xfrm>
          <a:prstGeom prst="octagon">
            <a:avLst>
              <a:gd name="adj" fmla="val 29287"/>
            </a:avLst>
          </a:prstGeom>
          <a:noFill/>
          <a:ln w="9525">
            <a:noFill/>
            <a:miter lim="800000"/>
            <a:headEnd/>
            <a:tailEnd/>
          </a:ln>
          <a:effectLst/>
        </p:spPr>
        <p:txBody>
          <a:bodyPr wrap="none" lIns="0" tIns="0" rIns="0" bIns="0">
            <a:spAutoFit/>
          </a:bodyPr>
          <a:lstStyle/>
          <a:p>
            <a:pPr algn="l">
              <a:defRPr/>
            </a:pPr>
            <a:r>
              <a:rPr lang="de-CH" sz="900" b="1" dirty="0"/>
              <a:t>Armée </a:t>
            </a:r>
            <a:r>
              <a:rPr lang="de-CH" sz="900" b="1" dirty="0" err="1"/>
              <a:t>suisse</a:t>
            </a:r>
            <a:endParaRPr lang="de-CH" sz="900" b="1" dirty="0"/>
          </a:p>
          <a:p>
            <a:pPr algn="l">
              <a:defRPr/>
            </a:pPr>
            <a:r>
              <a:rPr lang="fr-CH" sz="900" dirty="0"/>
              <a:t>Base logistique de l'armée BLA</a:t>
            </a:r>
            <a:endParaRPr lang="de-CH" sz="900" dirty="0"/>
          </a:p>
        </p:txBody>
      </p:sp>
      <p:sp>
        <p:nvSpPr>
          <p:cNvPr id="1064" name="Line 40"/>
          <p:cNvSpPr>
            <a:spLocks noChangeShapeType="1"/>
          </p:cNvSpPr>
          <p:nvPr/>
        </p:nvSpPr>
        <p:spPr bwMode="auto">
          <a:xfrm flipH="1">
            <a:off x="1716618" y="6384925"/>
            <a:ext cx="9994900" cy="0"/>
          </a:xfrm>
          <a:prstGeom prst="line">
            <a:avLst/>
          </a:prstGeom>
          <a:noFill/>
          <a:ln w="9525">
            <a:solidFill>
              <a:schemeClr val="tx1"/>
            </a:solidFill>
            <a:round/>
            <a:headEnd/>
            <a:tailEnd/>
          </a:ln>
          <a:effectLst/>
        </p:spPr>
        <p:txBody>
          <a:bodyPr/>
          <a:lstStyle/>
          <a:p>
            <a:pPr>
              <a:defRPr/>
            </a:pPr>
            <a:endParaRPr lang="en-US" sz="1400" dirty="0"/>
          </a:p>
        </p:txBody>
      </p:sp>
      <p:sp>
        <p:nvSpPr>
          <p:cNvPr id="1068" name="Rectangle 44"/>
          <p:cNvSpPr>
            <a:spLocks noGrp="1" noChangeArrowheads="1"/>
          </p:cNvSpPr>
          <p:nvPr>
            <p:ph type="ftr" sz="quarter" idx="3"/>
          </p:nvPr>
        </p:nvSpPr>
        <p:spPr bwMode="auto">
          <a:xfrm>
            <a:off x="4129618" y="6553200"/>
            <a:ext cx="5543549"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eaLnBrk="1" hangingPunct="1">
              <a:defRPr sz="900"/>
            </a:lvl1pPr>
          </a:lstStyle>
          <a:p>
            <a:pPr>
              <a:defRPr/>
            </a:pPr>
            <a:r>
              <a:rPr lang="de-DE" dirty="0"/>
              <a:t>Referent oder Herausgeber</a:t>
            </a:r>
          </a:p>
        </p:txBody>
      </p:sp>
      <p:sp>
        <p:nvSpPr>
          <p:cNvPr id="1069" name="Rectangle 45"/>
          <p:cNvSpPr>
            <a:spLocks noGrp="1" noChangeArrowheads="1"/>
          </p:cNvSpPr>
          <p:nvPr>
            <p:ph type="dt" sz="half" idx="2"/>
          </p:nvPr>
        </p:nvSpPr>
        <p:spPr bwMode="auto">
          <a:xfrm>
            <a:off x="4127501" y="6415088"/>
            <a:ext cx="55435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eaLnBrk="1" hangingPunct="1">
              <a:defRPr sz="900" smtClean="0"/>
            </a:lvl1pPr>
          </a:lstStyle>
          <a:p>
            <a:pPr>
              <a:defRPr/>
            </a:pPr>
            <a:r>
              <a:rPr lang="en-US" dirty="0" err="1"/>
              <a:t>Bezeichnung</a:t>
            </a:r>
            <a:r>
              <a:rPr lang="en-US" dirty="0"/>
              <a:t> des </a:t>
            </a:r>
            <a:r>
              <a:rPr lang="en-US" dirty="0" err="1"/>
              <a:t>Anlasses</a:t>
            </a:r>
            <a:r>
              <a:rPr lang="en-US" dirty="0"/>
              <a:t> / Datum</a:t>
            </a:r>
            <a:endParaRPr lang="de-DE" sz="600" dirty="0"/>
          </a:p>
        </p:txBody>
      </p:sp>
      <p:pic>
        <p:nvPicPr>
          <p:cNvPr id="12" name="Picture 39" descr="Logo_col_wappen"/>
          <p:cNvPicPr>
            <a:picLocks noChangeAspect="1" noChangeArrowheads="1"/>
          </p:cNvPicPr>
          <p:nvPr userDrawn="1"/>
        </p:nvPicPr>
        <p:blipFill>
          <a:blip r:embed="rId13" cstate="print"/>
          <a:srcRect/>
          <a:stretch>
            <a:fillRect/>
          </a:stretch>
        </p:blipFill>
        <p:spPr bwMode="auto">
          <a:xfrm>
            <a:off x="480484" y="390525"/>
            <a:ext cx="266400" cy="306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200" algn="l" rtl="0" eaLnBrk="1" fontAlgn="base" hangingPunct="1">
        <a:spcBef>
          <a:spcPct val="0"/>
        </a:spcBef>
        <a:spcAft>
          <a:spcPct val="0"/>
        </a:spcAft>
        <a:defRPr sz="3200" b="1">
          <a:solidFill>
            <a:schemeClr val="tx1"/>
          </a:solidFill>
          <a:latin typeface="Arial" charset="0"/>
        </a:defRPr>
      </a:lvl6pPr>
      <a:lvl7pPr marL="914400" algn="l" rtl="0" eaLnBrk="1" fontAlgn="base" hangingPunct="1">
        <a:spcBef>
          <a:spcPct val="0"/>
        </a:spcBef>
        <a:spcAft>
          <a:spcPct val="0"/>
        </a:spcAft>
        <a:defRPr sz="3200" b="1">
          <a:solidFill>
            <a:schemeClr val="tx1"/>
          </a:solidFill>
          <a:latin typeface="Arial" charset="0"/>
        </a:defRPr>
      </a:lvl7pPr>
      <a:lvl8pPr marL="1371600" algn="l" rtl="0" eaLnBrk="1" fontAlgn="base" hangingPunct="1">
        <a:spcBef>
          <a:spcPct val="0"/>
        </a:spcBef>
        <a:spcAft>
          <a:spcPct val="0"/>
        </a:spcAft>
        <a:defRPr sz="3200" b="1">
          <a:solidFill>
            <a:schemeClr val="tx1"/>
          </a:solidFill>
          <a:latin typeface="Arial" charset="0"/>
        </a:defRPr>
      </a:lvl8pPr>
      <a:lvl9pPr marL="1828800" algn="l" rtl="0" eaLnBrk="1" fontAlgn="base" hangingPunct="1">
        <a:spcBef>
          <a:spcPct val="0"/>
        </a:spcBef>
        <a:spcAft>
          <a:spcPct val="0"/>
        </a:spcAft>
        <a:defRPr sz="3200" b="1">
          <a:solidFill>
            <a:schemeClr val="tx1"/>
          </a:solidFill>
          <a:latin typeface="Arial" charset="0"/>
        </a:defRPr>
      </a:lvl9pPr>
    </p:titleStyle>
    <p:bodyStyle>
      <a:lvl1pPr marL="342900" indent="-342900" algn="l" rtl="0" eaLnBrk="1" fontAlgn="base" hangingPunct="1">
        <a:spcBef>
          <a:spcPct val="20000"/>
        </a:spcBef>
        <a:spcAft>
          <a:spcPct val="0"/>
        </a:spcAft>
        <a:buChar char="•"/>
        <a:defRPr sz="26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Char char="•"/>
        <a:defRPr sz="2600">
          <a:solidFill>
            <a:srgbClr val="808080"/>
          </a:solidFill>
          <a:latin typeface="+mn-lt"/>
        </a:defRPr>
      </a:lvl2pPr>
      <a:lvl3pPr marL="1143000" indent="-228600" algn="l" rtl="0" eaLnBrk="1" fontAlgn="base" hangingPunct="1">
        <a:spcBef>
          <a:spcPct val="20000"/>
        </a:spcBef>
        <a:spcAft>
          <a:spcPct val="0"/>
        </a:spcAft>
        <a:buClr>
          <a:srgbClr val="B2B2B2"/>
        </a:buClr>
        <a:buChar char="•"/>
        <a:defRPr sz="2600">
          <a:solidFill>
            <a:srgbClr val="B2B2B2"/>
          </a:solidFill>
          <a:latin typeface="+mn-lt"/>
        </a:defRPr>
      </a:lvl3pPr>
      <a:lvl4pPr marL="1600200" indent="-228600" algn="l" rtl="0" eaLnBrk="1" fontAlgn="base" hangingPunct="1">
        <a:spcBef>
          <a:spcPct val="20000"/>
        </a:spcBef>
        <a:spcAft>
          <a:spcPct val="0"/>
        </a:spcAft>
        <a:buClr>
          <a:srgbClr val="C0C0C0"/>
        </a:buClr>
        <a:buChar char="•"/>
        <a:defRPr sz="2600">
          <a:solidFill>
            <a:srgbClr val="C0C0C0"/>
          </a:solidFill>
          <a:latin typeface="+mn-lt"/>
        </a:defRPr>
      </a:lvl4pPr>
      <a:lvl5pPr marL="2057400" indent="-228600" algn="l" rtl="0" eaLnBrk="1" fontAlgn="base" hangingPunct="1">
        <a:spcBef>
          <a:spcPct val="20000"/>
        </a:spcBef>
        <a:spcAft>
          <a:spcPct val="0"/>
        </a:spcAft>
        <a:buClr>
          <a:srgbClr val="DDDDDD"/>
        </a:buClr>
        <a:buChar char="•"/>
        <a:defRPr sz="2600">
          <a:solidFill>
            <a:srgbClr val="DDDDDD"/>
          </a:solidFill>
          <a:latin typeface="+mn-lt"/>
        </a:defRPr>
      </a:lvl5pPr>
      <a:lvl6pPr marL="2514600" indent="-228600" algn="l" rtl="0" eaLnBrk="1" fontAlgn="base" hangingPunct="1">
        <a:spcBef>
          <a:spcPct val="20000"/>
        </a:spcBef>
        <a:spcAft>
          <a:spcPct val="0"/>
        </a:spcAft>
        <a:buClr>
          <a:srgbClr val="DDDDDD"/>
        </a:buClr>
        <a:buChar char="•"/>
        <a:defRPr sz="2600">
          <a:solidFill>
            <a:srgbClr val="DDDDDD"/>
          </a:solidFill>
          <a:latin typeface="+mn-lt"/>
        </a:defRPr>
      </a:lvl6pPr>
      <a:lvl7pPr marL="2971800" indent="-228600" algn="l" rtl="0" eaLnBrk="1" fontAlgn="base" hangingPunct="1">
        <a:spcBef>
          <a:spcPct val="20000"/>
        </a:spcBef>
        <a:spcAft>
          <a:spcPct val="0"/>
        </a:spcAft>
        <a:buClr>
          <a:srgbClr val="DDDDDD"/>
        </a:buClr>
        <a:buChar char="•"/>
        <a:defRPr sz="2600">
          <a:solidFill>
            <a:srgbClr val="DDDDDD"/>
          </a:solidFill>
          <a:latin typeface="+mn-lt"/>
        </a:defRPr>
      </a:lvl7pPr>
      <a:lvl8pPr marL="3429000" indent="-228600" algn="l" rtl="0" eaLnBrk="1" fontAlgn="base" hangingPunct="1">
        <a:spcBef>
          <a:spcPct val="20000"/>
        </a:spcBef>
        <a:spcAft>
          <a:spcPct val="0"/>
        </a:spcAft>
        <a:buClr>
          <a:srgbClr val="DDDDDD"/>
        </a:buClr>
        <a:buChar char="•"/>
        <a:defRPr sz="2600">
          <a:solidFill>
            <a:srgbClr val="DDDDDD"/>
          </a:solidFill>
          <a:latin typeface="+mn-lt"/>
        </a:defRPr>
      </a:lvl8pPr>
      <a:lvl9pPr marL="3886200" indent="-228600" algn="l" rtl="0" eaLnBrk="1" fontAlgn="base" hangingPunct="1">
        <a:spcBef>
          <a:spcPct val="20000"/>
        </a:spcBef>
        <a:spcAft>
          <a:spcPct val="0"/>
        </a:spcAft>
        <a:buClr>
          <a:srgbClr val="DDDDDD"/>
        </a:buClr>
        <a:buChar char="•"/>
        <a:defRPr sz="2600">
          <a:solidFill>
            <a:srgbClr val="DDDDD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verkauf.militaer@bbl.admin.ch"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fr-CH" sz="2800" dirty="0"/>
              <a:t>Beaucoup d’adaptations et de corrections mineures dans l’orthographe, dénomination correcte (p. ex. nouveaux médicaments) et suppression des</a:t>
            </a:r>
            <a:r>
              <a:rPr lang="fr-CH" sz="2800" dirty="0">
                <a:solidFill>
                  <a:srgbClr val="00B050"/>
                </a:solidFill>
              </a:rPr>
              <a:t> </a:t>
            </a:r>
            <a:r>
              <a:rPr lang="fr-CH" sz="2800" dirty="0"/>
              <a:t>fautes d’inattention.</a:t>
            </a:r>
          </a:p>
          <a:p>
            <a:r>
              <a:rPr lang="fr-CH" sz="2800" dirty="0"/>
              <a:t>Intégration de la caisse de cantine dans les </a:t>
            </a:r>
            <a:r>
              <a:rPr lang="fr-CH" sz="2800" dirty="0" err="1"/>
              <a:t>CdF</a:t>
            </a:r>
            <a:r>
              <a:rPr lang="fr-CH" sz="2800" dirty="0"/>
              <a:t>.</a:t>
            </a:r>
          </a:p>
          <a:p>
            <a:r>
              <a:rPr lang="fr-CH" sz="2800" dirty="0"/>
              <a:t>Intégration de la nouvelle liste des cantonnements, des nouvelles conditions d’utilisation de la </a:t>
            </a:r>
            <a:r>
              <a:rPr lang="fr-CH" sz="2800" dirty="0" err="1"/>
              <a:t>BEBECO-Card</a:t>
            </a:r>
            <a:r>
              <a:rPr lang="fr-CH" sz="2800" dirty="0"/>
              <a:t> et du nouvel ordre postal ; mise à jour de la liste des cuisines de places d’armes.</a:t>
            </a:r>
          </a:p>
          <a:p>
            <a:pPr marL="0" indent="0">
              <a:buNone/>
            </a:pPr>
            <a:endParaRPr lang="de-CH" sz="2000"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Généralités</a:t>
            </a:r>
          </a:p>
        </p:txBody>
      </p:sp>
      <p:pic>
        <p:nvPicPr>
          <p:cNvPr id="1028" name="Picture 4" descr="Solutions - Syngrafii IncSyngrafii In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8448" y="449116"/>
            <a:ext cx="1638596" cy="1638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82194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738553"/>
            <a:ext cx="9864031" cy="4354743"/>
          </a:xfrm>
        </p:spPr>
        <p:txBody>
          <a:bodyPr/>
          <a:lstStyle/>
          <a:p>
            <a:pPr marL="0" indent="0">
              <a:buNone/>
            </a:pPr>
            <a:endParaRPr lang="de-CH" sz="2000" dirty="0"/>
          </a:p>
          <a:p>
            <a:pPr marL="0" indent="0">
              <a:buNone/>
            </a:pPr>
            <a:r>
              <a:rPr lang="fr-CH" sz="2000" b="1" dirty="0"/>
              <a:t>Nouvelle version</a:t>
            </a:r>
          </a:p>
          <a:p>
            <a:pPr marL="0" indent="0">
              <a:buNone/>
            </a:pPr>
            <a:r>
              <a:rPr lang="fr-CH" sz="2000" dirty="0"/>
              <a:t>³Le versement de l’indemnité pour la subsistance en pension peut se faire de deux manières différentes </a:t>
            </a:r>
            <a:r>
              <a:rPr lang="de-CH" sz="2000" dirty="0"/>
              <a:t>:</a:t>
            </a:r>
          </a:p>
          <a:p>
            <a:pPr marL="0" indent="0">
              <a:buNone/>
            </a:pPr>
            <a:endParaRPr lang="de-CH" sz="2000" dirty="0"/>
          </a:p>
          <a:p>
            <a:pPr marL="0" indent="0">
              <a:buNone/>
            </a:pPr>
            <a:r>
              <a:rPr lang="de-CH" sz="2000" dirty="0"/>
              <a:t>a) </a:t>
            </a:r>
            <a:r>
              <a:rPr lang="fr-CH" sz="2000" dirty="0"/>
              <a:t>Lorsque la troupe organise elle-même la subsistance en pension, l’indemnité est versée directement au restaurateur ou au particulier. </a:t>
            </a:r>
            <a:r>
              <a:rPr lang="fr-CH" sz="2000" dirty="0">
                <a:solidFill>
                  <a:srgbClr val="FF0000"/>
                </a:solidFill>
              </a:rPr>
              <a:t>Les frais effectifs sont versés jusqu’à concurrence des taux max. figurant au chiffre 3303.</a:t>
            </a:r>
          </a:p>
          <a:p>
            <a:pPr marL="0" indent="0">
              <a:buNone/>
            </a:pPr>
            <a:endParaRPr lang="de-CH" sz="2000" dirty="0"/>
          </a:p>
          <a:p>
            <a:pPr marL="0" indent="0">
              <a:buNone/>
            </a:pPr>
            <a:r>
              <a:rPr lang="de-CH" sz="2000" dirty="0"/>
              <a:t>b) </a:t>
            </a:r>
            <a:r>
              <a:rPr lang="fr-CH" sz="2000" dirty="0"/>
              <a:t>Dans le cas où l’organisation de la subsistance par la troupe n’est pas possible ni indiquée, l’indemnité est versée au militaire qui s’acquitte lui-même de la note que lui présente le restaurateur ou le particulier. </a:t>
            </a:r>
            <a:r>
              <a:rPr lang="fr-CH" sz="2000" dirty="0">
                <a:solidFill>
                  <a:srgbClr val="FF0000"/>
                </a:solidFill>
              </a:rPr>
              <a:t>Il faut reporter les montants qui figurent au chiffre 3303.</a:t>
            </a:r>
          </a:p>
          <a:p>
            <a:pPr marL="0" indent="0" eaLnBrk="1" hangingPunct="1">
              <a:buNone/>
            </a:pPr>
            <a:endParaRPr lang="de-CH" sz="2000" dirty="0"/>
          </a:p>
        </p:txBody>
      </p:sp>
      <p:sp>
        <p:nvSpPr>
          <p:cNvPr id="5123" name="Rectangle 18"/>
          <p:cNvSpPr>
            <a:spLocks noGrp="1" noChangeArrowheads="1"/>
          </p:cNvSpPr>
          <p:nvPr>
            <p:ph type="title"/>
          </p:nvPr>
        </p:nvSpPr>
        <p:spPr>
          <a:noFill/>
        </p:spPr>
        <p:txBody>
          <a:bodyPr/>
          <a:lstStyle/>
          <a:p>
            <a:pPr>
              <a:tabLst>
                <a:tab pos="1254125" algn="l"/>
              </a:tabLst>
            </a:pPr>
            <a:r>
              <a:rPr lang="fr-CH" dirty="0"/>
              <a:t>RA, nouveautés 2023</a:t>
            </a:r>
            <a:br>
              <a:rPr lang="de-CH" dirty="0"/>
            </a:br>
            <a:r>
              <a:rPr lang="de-CH" sz="2800" b="0" dirty="0">
                <a:solidFill>
                  <a:schemeClr val="bg2"/>
                </a:solidFill>
              </a:rPr>
              <a:t>3302 </a:t>
            </a:r>
            <a:r>
              <a:rPr lang="fr-CH" sz="2800" b="0" dirty="0">
                <a:solidFill>
                  <a:schemeClr val="bg2"/>
                </a:solidFill>
              </a:rPr>
              <a:t>Indemnité de la subsistance en pension</a:t>
            </a:r>
          </a:p>
        </p:txBody>
      </p:sp>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8677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altLang="de-DE" sz="18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Dans les cas prévus au chiffre 3301, alinéa 1, lettre a et alinéa 2, lettres a et b, les indemnités de subsistance en pension (y compris boissons non alcoolisées) journalières suivantes sont versées :</a:t>
            </a:r>
            <a:endParaRPr lang="fr-CH" sz="1800" dirty="0"/>
          </a:p>
          <a:p>
            <a:pPr marL="0" indent="0">
              <a:buNone/>
            </a:pPr>
            <a:endParaRPr lang="de-CH" sz="2000" dirty="0"/>
          </a:p>
          <a:p>
            <a:pPr marL="0" indent="0">
              <a:buNone/>
            </a:pPr>
            <a:r>
              <a:rPr lang="de-CH" sz="2000" b="1" dirty="0"/>
              <a:t>Nouvelle </a:t>
            </a:r>
            <a:r>
              <a:rPr lang="de-CH" sz="2000" b="1" dirty="0" err="1"/>
              <a:t>version</a:t>
            </a:r>
            <a:endParaRPr lang="de-CH" sz="2000" b="1" dirty="0"/>
          </a:p>
          <a:p>
            <a:pPr marL="0" indent="0">
              <a:buNone/>
            </a:pPr>
            <a:r>
              <a:rPr lang="fr-CH"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Dans les cas prévus au chiffre 3301, alinéa 1, lettre a et alinéa 2, lettres a et b, les indemnités de subsistance en pension (y compris boissons non alcoolisées) journalières suivantes </a:t>
            </a:r>
            <a:r>
              <a:rPr lang="fr-CH" altLang="de-DE" sz="2000" dirty="0">
                <a:solidFill>
                  <a:srgbClr val="FF0000"/>
                </a:solidFill>
                <a:latin typeface="Arial" panose="020B0604020202020204" pitchFamily="34" charset="0"/>
                <a:ea typeface="UniversLTStd" panose="020B0603020202020204" pitchFamily="34" charset="0"/>
                <a:cs typeface="Times New Roman" panose="02020603050405020304" pitchFamily="18" charset="0"/>
              </a:rPr>
              <a:t>doivent être versées directement au militaire :</a:t>
            </a:r>
            <a:endParaRPr lang="fr-CH" sz="2000" dirty="0">
              <a:solidFill>
                <a:srgbClr val="FF0000"/>
              </a:solidFill>
            </a:endParaRPr>
          </a:p>
          <a:p>
            <a:pPr marL="0" indent="0" eaLnBrk="1" hangingPunct="1">
              <a:buNone/>
            </a:pPr>
            <a:endParaRPr lang="de-CH" dirty="0"/>
          </a:p>
        </p:txBody>
      </p:sp>
      <p:sp>
        <p:nvSpPr>
          <p:cNvPr id="5123" name="Rectangle 18"/>
          <p:cNvSpPr>
            <a:spLocks noGrp="1" noChangeArrowheads="1"/>
          </p:cNvSpPr>
          <p:nvPr>
            <p:ph type="title"/>
          </p:nvPr>
        </p:nvSpPr>
        <p:spPr>
          <a:xfrm>
            <a:off x="1691218" y="279401"/>
            <a:ext cx="9948333" cy="1459152"/>
          </a:xfrm>
          <a:noFill/>
        </p:spPr>
        <p:txBody>
          <a:bodyPr/>
          <a:lstStyle/>
          <a:p>
            <a:pPr>
              <a:tabLst>
                <a:tab pos="984250" algn="l"/>
              </a:tabLst>
            </a:pPr>
            <a:r>
              <a:rPr lang="fr-CH" dirty="0"/>
              <a:t>RA, nouveautés 2023</a:t>
            </a:r>
            <a:br>
              <a:rPr lang="fr-CH" dirty="0"/>
            </a:br>
            <a:r>
              <a:rPr lang="fr-CH" b="0" dirty="0">
                <a:solidFill>
                  <a:schemeClr val="bg2"/>
                </a:solidFill>
              </a:rPr>
              <a:t>3303 Montants de la subsistance </a:t>
            </a:r>
            <a:br>
              <a:rPr lang="fr-CH" b="0" dirty="0">
                <a:solidFill>
                  <a:schemeClr val="bg2"/>
                </a:solidFill>
              </a:rPr>
            </a:br>
            <a:r>
              <a:rPr lang="fr-CH" b="0" dirty="0">
                <a:solidFill>
                  <a:schemeClr val="bg2"/>
                </a:solidFill>
              </a:rPr>
              <a:t>	en pension</a:t>
            </a:r>
          </a:p>
        </p:txBody>
      </p:sp>
      <p:graphicFrame>
        <p:nvGraphicFramePr>
          <p:cNvPr id="4" name="Tabelle 3"/>
          <p:cNvGraphicFramePr>
            <a:graphicFrameLocks noGrp="1"/>
          </p:cNvGraphicFramePr>
          <p:nvPr>
            <p:extLst>
              <p:ext uri="{D42A27DB-BD31-4B8C-83A1-F6EECF244321}">
                <p14:modId xmlns:p14="http://schemas.microsoft.com/office/powerpoint/2010/main" val="1436380080"/>
              </p:ext>
            </p:extLst>
          </p:nvPr>
        </p:nvGraphicFramePr>
        <p:xfrm>
          <a:off x="5015880" y="3233215"/>
          <a:ext cx="3895090" cy="550037"/>
        </p:xfrm>
        <a:graphic>
          <a:graphicData uri="http://schemas.openxmlformats.org/drawingml/2006/table">
            <a:tbl>
              <a:tblPr firstRow="1" firstCol="1" lastRow="1" lastCol="1" bandRow="1" bandCol="1">
                <a:tableStyleId>{2D5ABB26-0587-4C30-8999-92F81FD0307C}</a:tableStyleId>
              </a:tblPr>
              <a:tblGrid>
                <a:gridCol w="1115695">
                  <a:extLst>
                    <a:ext uri="{9D8B030D-6E8A-4147-A177-3AD203B41FA5}">
                      <a16:colId xmlns:a16="http://schemas.microsoft.com/office/drawing/2014/main" val="2928604395"/>
                    </a:ext>
                  </a:extLst>
                </a:gridCol>
                <a:gridCol w="683895">
                  <a:extLst>
                    <a:ext uri="{9D8B030D-6E8A-4147-A177-3AD203B41FA5}">
                      <a16:colId xmlns:a16="http://schemas.microsoft.com/office/drawing/2014/main" val="741781435"/>
                    </a:ext>
                  </a:extLst>
                </a:gridCol>
                <a:gridCol w="723900">
                  <a:extLst>
                    <a:ext uri="{9D8B030D-6E8A-4147-A177-3AD203B41FA5}">
                      <a16:colId xmlns:a16="http://schemas.microsoft.com/office/drawing/2014/main" val="153337844"/>
                    </a:ext>
                  </a:extLst>
                </a:gridCol>
                <a:gridCol w="723900">
                  <a:extLst>
                    <a:ext uri="{9D8B030D-6E8A-4147-A177-3AD203B41FA5}">
                      <a16:colId xmlns:a16="http://schemas.microsoft.com/office/drawing/2014/main" val="1549152145"/>
                    </a:ext>
                  </a:extLst>
                </a:gridCol>
                <a:gridCol w="647700">
                  <a:extLst>
                    <a:ext uri="{9D8B030D-6E8A-4147-A177-3AD203B41FA5}">
                      <a16:colId xmlns:a16="http://schemas.microsoft.com/office/drawing/2014/main" val="1792266922"/>
                    </a:ext>
                  </a:extLst>
                </a:gridCol>
              </a:tblGrid>
              <a:tr h="175260">
                <a:tc>
                  <a:txBody>
                    <a:bodyPr/>
                    <a:lstStyle/>
                    <a:p>
                      <a:pPr>
                        <a:spcAft>
                          <a:spcPts val="0"/>
                        </a:spcAft>
                      </a:pPr>
                      <a:r>
                        <a:rPr lang="en-US" sz="1100" dirty="0">
                          <a:effectLst/>
                        </a:rPr>
                        <a:t>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dirty="0">
                          <a:effectLst/>
                          <a:latin typeface="Calibri" panose="020F0502020204030204" pitchFamily="34" charset="0"/>
                          <a:ea typeface="Calibri" panose="020F0502020204030204" pitchFamily="34" charset="0"/>
                          <a:cs typeface="Times New Roman" panose="02020603050405020304" pitchFamily="18" charset="0"/>
                        </a:rPr>
                        <a:t>Petit-déjeuner</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5" dirty="0" err="1">
                          <a:effectLst/>
                          <a:latin typeface="Calibri" panose="020F0502020204030204" pitchFamily="34" charset="0"/>
                          <a:ea typeface="Calibri" panose="020F0502020204030204" pitchFamily="34" charset="0"/>
                          <a:cs typeface="Times New Roman" panose="02020603050405020304" pitchFamily="18" charset="0"/>
                        </a:rPr>
                        <a:t>Repas</a:t>
                      </a:r>
                      <a:r>
                        <a:rPr lang="en-US" sz="800" spc="5" dirty="0">
                          <a:effectLst/>
                          <a:latin typeface="Calibri" panose="020F0502020204030204" pitchFamily="34" charset="0"/>
                          <a:ea typeface="Calibri" panose="020F0502020204030204" pitchFamily="34" charset="0"/>
                          <a:cs typeface="Times New Roman" panose="02020603050405020304" pitchFamily="18" charset="0"/>
                        </a:rPr>
                        <a:t> de midi</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err="1">
                          <a:effectLst/>
                          <a:latin typeface="Calibri" panose="020F0502020204030204" pitchFamily="34" charset="0"/>
                          <a:ea typeface="Calibri" panose="020F0502020204030204" pitchFamily="34" charset="0"/>
                          <a:cs typeface="Times New Roman" panose="02020603050405020304" pitchFamily="18" charset="0"/>
                        </a:rPr>
                        <a:t>Repas</a:t>
                      </a:r>
                      <a:r>
                        <a:rPr lang="en-US" sz="800" spc="10" dirty="0">
                          <a:effectLst/>
                          <a:latin typeface="Calibri" panose="020F0502020204030204" pitchFamily="34" charset="0"/>
                          <a:ea typeface="Calibri" panose="020F0502020204030204" pitchFamily="34" charset="0"/>
                          <a:cs typeface="Times New Roman" panose="02020603050405020304" pitchFamily="18" charset="0"/>
                        </a:rPr>
                        <a:t> du </a:t>
                      </a:r>
                      <a:r>
                        <a:rPr lang="en-US" sz="800" spc="10" dirty="0" err="1">
                          <a:effectLst/>
                          <a:latin typeface="Calibri" panose="020F0502020204030204" pitchFamily="34" charset="0"/>
                          <a:ea typeface="Calibri" panose="020F0502020204030204" pitchFamily="34" charset="0"/>
                          <a:cs typeface="Times New Roman" panose="02020603050405020304" pitchFamily="18" charset="0"/>
                        </a:rPr>
                        <a:t>soir</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5" dirty="0">
                          <a:effectLst/>
                          <a:latin typeface="Calibri" panose="020F0502020204030204" pitchFamily="34" charset="0"/>
                          <a:ea typeface="Calibri" panose="020F0502020204030204" pitchFamily="34" charset="0"/>
                          <a:cs typeface="Times New Roman" panose="02020603050405020304" pitchFamily="18" charset="0"/>
                        </a:rPr>
                        <a:t>Total</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884750"/>
                  </a:ext>
                </a:extLst>
              </a:tr>
              <a:tr h="236040">
                <a:tc>
                  <a:txBody>
                    <a:bodyPr/>
                    <a:lstStyle/>
                    <a:p>
                      <a:pPr marL="47625" marR="150495">
                        <a:lnSpc>
                          <a:spcPct val="104000"/>
                        </a:lnSpc>
                        <a:spcBef>
                          <a:spcPts val="215"/>
                        </a:spcBef>
                        <a:spcAft>
                          <a:spcPts val="0"/>
                        </a:spcAft>
                      </a:pPr>
                      <a:r>
                        <a:rPr lang="en-US" sz="800" spc="5" dirty="0">
                          <a:solidFill>
                            <a:schemeClr val="tx1"/>
                          </a:solidFill>
                          <a:effectLst/>
                        </a:rPr>
                        <a:t>Pour le service </a:t>
                      </a:r>
                      <a:r>
                        <a:rPr lang="en-US" sz="800" spc="5" dirty="0" err="1">
                          <a:solidFill>
                            <a:schemeClr val="tx1"/>
                          </a:solidFill>
                          <a:effectLst/>
                        </a:rPr>
                        <a:t>ou</a:t>
                      </a:r>
                      <a:r>
                        <a:rPr lang="en-US" sz="800" spc="5" dirty="0">
                          <a:solidFill>
                            <a:schemeClr val="tx1"/>
                          </a:solidFill>
                          <a:effectLst/>
                        </a:rPr>
                        <a:t> la </a:t>
                      </a:r>
                      <a:r>
                        <a:rPr lang="en-US" sz="800" spc="5" dirty="0" err="1">
                          <a:solidFill>
                            <a:schemeClr val="tx1"/>
                          </a:solidFill>
                          <a:effectLst/>
                        </a:rPr>
                        <a:t>possibilité</a:t>
                      </a:r>
                      <a:r>
                        <a:rPr lang="en-US" sz="800" spc="5" dirty="0">
                          <a:solidFill>
                            <a:schemeClr val="tx1"/>
                          </a:solidFill>
                          <a:effectLst/>
                        </a:rPr>
                        <a:t> de se </a:t>
                      </a:r>
                      <a:r>
                        <a:rPr lang="en-US" sz="800" spc="5" dirty="0" err="1">
                          <a:solidFill>
                            <a:schemeClr val="tx1"/>
                          </a:solidFill>
                          <a:effectLst/>
                        </a:rPr>
                        <a:t>servir</a:t>
                      </a:r>
                      <a:endParaRPr lang="de-CH"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a:effectLst/>
                        </a:rPr>
                        <a:t>10.–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20.–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50.–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3797361"/>
                  </a:ext>
                </a:extLst>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660930603"/>
              </p:ext>
            </p:extLst>
          </p:nvPr>
        </p:nvGraphicFramePr>
        <p:xfrm>
          <a:off x="7608168" y="5084838"/>
          <a:ext cx="3895090" cy="477520"/>
        </p:xfrm>
        <a:graphic>
          <a:graphicData uri="http://schemas.openxmlformats.org/drawingml/2006/table">
            <a:tbl>
              <a:tblPr firstRow="1" firstCol="1" lastRow="1" lastCol="1" bandRow="1" bandCol="1">
                <a:tableStyleId>{2D5ABB26-0587-4C30-8999-92F81FD0307C}</a:tableStyleId>
              </a:tblPr>
              <a:tblGrid>
                <a:gridCol w="1115695">
                  <a:extLst>
                    <a:ext uri="{9D8B030D-6E8A-4147-A177-3AD203B41FA5}">
                      <a16:colId xmlns:a16="http://schemas.microsoft.com/office/drawing/2014/main" val="2928604395"/>
                    </a:ext>
                  </a:extLst>
                </a:gridCol>
                <a:gridCol w="683895">
                  <a:extLst>
                    <a:ext uri="{9D8B030D-6E8A-4147-A177-3AD203B41FA5}">
                      <a16:colId xmlns:a16="http://schemas.microsoft.com/office/drawing/2014/main" val="741781435"/>
                    </a:ext>
                  </a:extLst>
                </a:gridCol>
                <a:gridCol w="723900">
                  <a:extLst>
                    <a:ext uri="{9D8B030D-6E8A-4147-A177-3AD203B41FA5}">
                      <a16:colId xmlns:a16="http://schemas.microsoft.com/office/drawing/2014/main" val="153337844"/>
                    </a:ext>
                  </a:extLst>
                </a:gridCol>
                <a:gridCol w="723900">
                  <a:extLst>
                    <a:ext uri="{9D8B030D-6E8A-4147-A177-3AD203B41FA5}">
                      <a16:colId xmlns:a16="http://schemas.microsoft.com/office/drawing/2014/main" val="1549152145"/>
                    </a:ext>
                  </a:extLst>
                </a:gridCol>
                <a:gridCol w="647700">
                  <a:extLst>
                    <a:ext uri="{9D8B030D-6E8A-4147-A177-3AD203B41FA5}">
                      <a16:colId xmlns:a16="http://schemas.microsoft.com/office/drawing/2014/main" val="1792266922"/>
                    </a:ext>
                  </a:extLst>
                </a:gridCol>
              </a:tblGrid>
              <a:tr h="175260">
                <a:tc>
                  <a:txBody>
                    <a:bodyPr/>
                    <a:lstStyle/>
                    <a:p>
                      <a:pPr>
                        <a:spcAft>
                          <a:spcPts val="0"/>
                        </a:spcAft>
                      </a:pPr>
                      <a:r>
                        <a:rPr lang="en-US" sz="1100" dirty="0">
                          <a:effectLst/>
                        </a:rPr>
                        <a:t>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dirty="0">
                          <a:effectLst/>
                          <a:latin typeface="Calibri" panose="020F0502020204030204" pitchFamily="34" charset="0"/>
                          <a:ea typeface="Calibri" panose="020F0502020204030204" pitchFamily="34" charset="0"/>
                          <a:cs typeface="Times New Roman" panose="02020603050405020304" pitchFamily="18" charset="0"/>
                        </a:rPr>
                        <a:t>Petit-déjeuner</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5" dirty="0" err="1">
                          <a:effectLst/>
                          <a:latin typeface="Calibri" panose="020F0502020204030204" pitchFamily="34" charset="0"/>
                          <a:ea typeface="Calibri" panose="020F0502020204030204" pitchFamily="34" charset="0"/>
                          <a:cs typeface="Times New Roman" panose="02020603050405020304" pitchFamily="18" charset="0"/>
                        </a:rPr>
                        <a:t>Repas</a:t>
                      </a:r>
                      <a:r>
                        <a:rPr lang="en-US" sz="800" spc="5" dirty="0">
                          <a:effectLst/>
                          <a:latin typeface="Calibri" panose="020F0502020204030204" pitchFamily="34" charset="0"/>
                          <a:ea typeface="Calibri" panose="020F0502020204030204" pitchFamily="34" charset="0"/>
                          <a:cs typeface="Times New Roman" panose="02020603050405020304" pitchFamily="18" charset="0"/>
                        </a:rPr>
                        <a:t> de midi</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err="1">
                          <a:effectLst/>
                          <a:latin typeface="Calibri" panose="020F0502020204030204" pitchFamily="34" charset="0"/>
                          <a:ea typeface="Calibri" panose="020F0502020204030204" pitchFamily="34" charset="0"/>
                          <a:cs typeface="Times New Roman" panose="02020603050405020304" pitchFamily="18" charset="0"/>
                        </a:rPr>
                        <a:t>Repas</a:t>
                      </a:r>
                      <a:r>
                        <a:rPr lang="en-US" sz="800" spc="10" dirty="0">
                          <a:effectLst/>
                          <a:latin typeface="Calibri" panose="020F0502020204030204" pitchFamily="34" charset="0"/>
                          <a:ea typeface="Calibri" panose="020F0502020204030204" pitchFamily="34" charset="0"/>
                          <a:cs typeface="Times New Roman" panose="02020603050405020304" pitchFamily="18" charset="0"/>
                        </a:rPr>
                        <a:t> du </a:t>
                      </a:r>
                      <a:r>
                        <a:rPr lang="en-US" sz="800" spc="10" dirty="0" err="1">
                          <a:effectLst/>
                          <a:latin typeface="Calibri" panose="020F0502020204030204" pitchFamily="34" charset="0"/>
                          <a:ea typeface="Calibri" panose="020F0502020204030204" pitchFamily="34" charset="0"/>
                          <a:cs typeface="Times New Roman" panose="02020603050405020304" pitchFamily="18" charset="0"/>
                        </a:rPr>
                        <a:t>soir</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5" dirty="0">
                          <a:effectLst/>
                          <a:latin typeface="Calibri" panose="020F0502020204030204" pitchFamily="34" charset="0"/>
                          <a:ea typeface="Calibri" panose="020F0502020204030204" pitchFamily="34" charset="0"/>
                          <a:cs typeface="Times New Roman" panose="02020603050405020304" pitchFamily="18" charset="0"/>
                        </a:rPr>
                        <a:t>Total</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884750"/>
                  </a:ext>
                </a:extLst>
              </a:tr>
              <a:tr h="302260">
                <a:tc>
                  <a:txBody>
                    <a:bodyPr/>
                    <a:lstStyle/>
                    <a:p>
                      <a:pPr marL="47625" marR="150495">
                        <a:lnSpc>
                          <a:spcPct val="104000"/>
                        </a:lnSpc>
                        <a:spcBef>
                          <a:spcPts val="215"/>
                        </a:spcBef>
                        <a:spcAft>
                          <a:spcPts val="0"/>
                        </a:spcAft>
                      </a:pPr>
                      <a:r>
                        <a:rPr lang="en-US" sz="800" spc="5" dirty="0" err="1">
                          <a:solidFill>
                            <a:srgbClr val="FF0000"/>
                          </a:solidFill>
                          <a:effectLst/>
                          <a:latin typeface="+mn-lt"/>
                          <a:ea typeface="+mn-ea"/>
                          <a:cs typeface="+mn-cs"/>
                        </a:rPr>
                        <a:t>Forfait</a:t>
                      </a:r>
                      <a:endParaRPr lang="de-CH"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a:effectLst/>
                        </a:rPr>
                        <a:t>10.–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50.–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3797361"/>
                  </a:ext>
                </a:extLst>
              </a:tr>
            </a:tbl>
          </a:graphicData>
        </a:graphic>
      </p:graphicFrame>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9917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                                     Nouvelle version</a:t>
            </a:r>
          </a:p>
          <a:p>
            <a:pPr marL="0" indent="0">
              <a:buNone/>
            </a:pPr>
            <a:endParaRPr lang="de-CH" sz="2000" dirty="0"/>
          </a:p>
          <a:p>
            <a:pPr marL="0" indent="0">
              <a:buNone/>
            </a:pPr>
            <a:endParaRPr lang="de-CH" sz="2000" dirty="0"/>
          </a:p>
          <a:p>
            <a:pPr marL="0" indent="0">
              <a:buNone/>
            </a:pPr>
            <a:endParaRPr lang="de-CH" sz="2000" b="1"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4313 Indemnités de chambre</a:t>
            </a:r>
          </a:p>
        </p:txBody>
      </p:sp>
      <p:pic>
        <p:nvPicPr>
          <p:cNvPr id="3" name="Grafik 2"/>
          <p:cNvPicPr>
            <a:picLocks noChangeAspect="1"/>
          </p:cNvPicPr>
          <p:nvPr/>
        </p:nvPicPr>
        <p:blipFill>
          <a:blip r:embed="rId3"/>
          <a:stretch>
            <a:fillRect/>
          </a:stretch>
        </p:blipFill>
        <p:spPr>
          <a:xfrm>
            <a:off x="1682887" y="2636912"/>
            <a:ext cx="3905250" cy="2057400"/>
          </a:xfrm>
          <a:prstGeom prst="rect">
            <a:avLst/>
          </a:prstGeom>
        </p:spPr>
      </p:pic>
      <p:pic>
        <p:nvPicPr>
          <p:cNvPr id="9" name="Picture 2" descr="HOTEL PRESIDENTE ab CHF 77 (C̶H̶F̶ ̶8̶5̶): Bewertungen, Fotos &amp;  Preisvergleich - Benidorm, Spanien - Tripadvis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51832" y="529035"/>
            <a:ext cx="2187719" cy="1459805"/>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p:cNvPicPr>
            <a:picLocks noChangeAspect="1"/>
          </p:cNvPicPr>
          <p:nvPr/>
        </p:nvPicPr>
        <p:blipFill>
          <a:blip r:embed="rId5"/>
          <a:stretch>
            <a:fillRect/>
          </a:stretch>
        </p:blipFill>
        <p:spPr>
          <a:xfrm>
            <a:off x="6333179" y="2636912"/>
            <a:ext cx="3865418" cy="2057400"/>
          </a:xfrm>
          <a:prstGeom prst="rect">
            <a:avLst/>
          </a:prstGeom>
        </p:spPr>
      </p:pic>
    </p:spTree>
    <p:extLst>
      <p:ext uri="{BB962C8B-B14F-4D97-AF65-F5344CB8AC3E}">
        <p14:creationId xmlns:p14="http://schemas.microsoft.com/office/powerpoint/2010/main" val="122460084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sz="2000" dirty="0"/>
              <a:t>¹L’indemnité de nuitée correspond au prix local usuel de la chambre, jusqu’à concurrence de 70 francs par personne et par nuit.</a:t>
            </a:r>
          </a:p>
          <a:p>
            <a:pPr marL="0" indent="0">
              <a:buNone/>
            </a:pPr>
            <a:endParaRPr lang="de-CH" sz="2000" dirty="0"/>
          </a:p>
          <a:p>
            <a:pPr marL="0" indent="0">
              <a:buNone/>
            </a:pPr>
            <a:r>
              <a:rPr lang="fr-CH" sz="2000" b="1" dirty="0"/>
              <a:t>Nouvelle version</a:t>
            </a:r>
          </a:p>
          <a:p>
            <a:pPr marL="0" indent="0">
              <a:buNone/>
            </a:pPr>
            <a:r>
              <a:rPr lang="de-CH" sz="2000" dirty="0"/>
              <a:t>¹</a:t>
            </a:r>
            <a:r>
              <a:rPr lang="fr-CH" sz="2000" dirty="0"/>
              <a:t>¹L’indemnité de nuitée correspond au prix local usuel de la chambre, jusqu’à concurrence de </a:t>
            </a:r>
            <a:r>
              <a:rPr lang="fr-CH" sz="2000" dirty="0">
                <a:solidFill>
                  <a:srgbClr val="FF0000"/>
                </a:solidFill>
              </a:rPr>
              <a:t>100</a:t>
            </a:r>
            <a:r>
              <a:rPr lang="fr-CH" sz="2000" dirty="0"/>
              <a:t> francs par personne et par nuit.</a:t>
            </a:r>
          </a:p>
          <a:p>
            <a:pPr marL="0" indent="0">
              <a:buNone/>
            </a:pPr>
            <a:r>
              <a:rPr lang="de-CH" sz="2000" dirty="0"/>
              <a:t>.</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4602 Montants de l’indemnité de nuitée</a:t>
            </a:r>
          </a:p>
        </p:txBody>
      </p:sp>
      <p:pic>
        <p:nvPicPr>
          <p:cNvPr id="8194" name="Picture 2" descr="HOTEL PRESIDENTE ab CHF 77 (C̶H̶F̶ ̶8̶5̶): Bewertungen, Fotos &amp;  Preisvergleich - Benidorm, Spanien - Tripadvis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51832" y="529035"/>
            <a:ext cx="2187719" cy="1459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21783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Nouvelle version</a:t>
            </a:r>
          </a:p>
          <a:p>
            <a:pPr marL="0" indent="0">
              <a:buNone/>
            </a:pPr>
            <a:r>
              <a:rPr lang="fr-CH" sz="2000" dirty="0">
                <a:solidFill>
                  <a:srgbClr val="FF0000"/>
                </a:solidFill>
              </a:rPr>
              <a:t>Lorsque la commune met à disposition de la troupe des places de stationnement pour les véhicules militaires, une indemnité peut être versée. Le montant de celle-ci correspond à la superficie des places de stationnement ; l’indemnité est versée pour l’ensemble des places de stationnement.</a:t>
            </a:r>
          </a:p>
          <a:p>
            <a:endParaRPr lang="de-CH" sz="2000" dirty="0">
              <a:solidFill>
                <a:srgbClr val="FF0000"/>
              </a:solidFill>
            </a:endParaRPr>
          </a:p>
          <a:p>
            <a:pPr marL="0" indent="0">
              <a:buNone/>
            </a:pPr>
            <a:r>
              <a:rPr lang="fr-CH" sz="2000" dirty="0">
                <a:solidFill>
                  <a:srgbClr val="FF0000"/>
                </a:solidFill>
              </a:rPr>
              <a:t>Indemnité 		jusqu’à une surface totale de 1500m2	CHF 50.– par jour</a:t>
            </a:r>
          </a:p>
          <a:p>
            <a:pPr marL="0" indent="0">
              <a:buNone/>
            </a:pPr>
            <a:r>
              <a:rPr lang="fr-CH" sz="2000" dirty="0">
                <a:solidFill>
                  <a:srgbClr val="FF0000"/>
                </a:solidFill>
              </a:rPr>
              <a:t>			pour une surface supérieure à 1501m2	CHF 80.– par jour</a:t>
            </a:r>
          </a:p>
          <a:p>
            <a:endParaRPr lang="fr-CH" sz="2000" dirty="0">
              <a:solidFill>
                <a:srgbClr val="FF0000"/>
              </a:solidFill>
            </a:endParaRPr>
          </a:p>
          <a:p>
            <a:pPr marL="0" indent="0">
              <a:buNone/>
            </a:pPr>
            <a:r>
              <a:rPr lang="fr-CH" sz="2000" dirty="0">
                <a:solidFill>
                  <a:srgbClr val="FF0000"/>
                </a:solidFill>
              </a:rPr>
              <a:t>L’indemnité peut être imputée sous le poste </a:t>
            </a:r>
            <a:r>
              <a:rPr lang="fr-CH" sz="2000">
                <a:solidFill>
                  <a:srgbClr val="FF0000"/>
                </a:solidFill>
              </a:rPr>
              <a:t>« Place </a:t>
            </a:r>
            <a:r>
              <a:rPr lang="fr-CH" sz="2000" dirty="0">
                <a:solidFill>
                  <a:srgbClr val="FF0000"/>
                </a:solidFill>
              </a:rPr>
              <a:t>de stationnement pour véhicules à moteur » du décompte de la commune.</a:t>
            </a:r>
          </a:p>
        </p:txBody>
      </p:sp>
      <p:sp>
        <p:nvSpPr>
          <p:cNvPr id="5123" name="Rectangle 18"/>
          <p:cNvSpPr>
            <a:spLocks noGrp="1" noChangeArrowheads="1"/>
          </p:cNvSpPr>
          <p:nvPr>
            <p:ph type="title"/>
          </p:nvPr>
        </p:nvSpPr>
        <p:spPr>
          <a:xfrm>
            <a:off x="1691218" y="279401"/>
            <a:ext cx="9948333" cy="1493415"/>
          </a:xfrm>
          <a:noFill/>
        </p:spPr>
        <p:txBody>
          <a:bodyPr/>
          <a:lstStyle/>
          <a:p>
            <a:pPr>
              <a:tabLst>
                <a:tab pos="1079500" algn="l"/>
              </a:tabLst>
            </a:pPr>
            <a:r>
              <a:rPr lang="fr-CH" dirty="0"/>
              <a:t>RA, nouveautés 2023</a:t>
            </a:r>
            <a:br>
              <a:rPr lang="fr-CH" dirty="0"/>
            </a:br>
            <a:r>
              <a:rPr lang="fr-CH" b="0" dirty="0">
                <a:solidFill>
                  <a:schemeClr val="bg2"/>
                </a:solidFill>
              </a:rPr>
              <a:t>4712 Place de stationnement pour </a:t>
            </a:r>
            <a:br>
              <a:rPr lang="fr-CH" b="0" dirty="0">
                <a:solidFill>
                  <a:schemeClr val="bg2"/>
                </a:solidFill>
              </a:rPr>
            </a:br>
            <a:r>
              <a:rPr lang="fr-CH" b="0" dirty="0">
                <a:solidFill>
                  <a:schemeClr val="bg2"/>
                </a:solidFill>
              </a:rPr>
              <a:t>	véhicules militaires</a:t>
            </a:r>
          </a:p>
        </p:txBody>
      </p:sp>
      <p:pic>
        <p:nvPicPr>
          <p:cNvPr id="4098" name="Picture 2" descr="Mowag Eagle II, Aufklfz 93/97 sch gl 4x4 - Gepanzerte Fahrzeuge -  Radfahrzeuge | militärfahrzeuge.ch">
            <a:extLst>
              <a:ext uri="{FF2B5EF4-FFF2-40B4-BE49-F238E27FC236}">
                <a16:creationId xmlns:a16="http://schemas.microsoft.com/office/drawing/2014/main" id="{DD1B2D1F-51D0-42C0-B488-8B45317BD0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177" y="495906"/>
            <a:ext cx="2081837" cy="1545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0288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sz="2000" dirty="0"/>
              <a:t>¹</a:t>
            </a:r>
            <a:r>
              <a:rPr lang="fr-CH" sz="2000" dirty="0">
                <a:solidFill>
                  <a:srgbClr val="231F20"/>
                </a:solidFill>
              </a:rPr>
              <a:t>La litière est de quatre kilos par jour par cheval ou mulet.</a:t>
            </a:r>
            <a:endParaRPr lang="fr-CH" sz="2000" b="0" i="0" u="none" strike="noStrike" baseline="0" dirty="0">
              <a:solidFill>
                <a:srgbClr val="231F20"/>
              </a:solidFill>
            </a:endParaRPr>
          </a:p>
          <a:p>
            <a:pPr marL="0" indent="0">
              <a:buNone/>
            </a:pPr>
            <a:endParaRPr lang="de-CH" sz="2000" dirty="0"/>
          </a:p>
          <a:p>
            <a:pPr marL="0" indent="0">
              <a:buNone/>
            </a:pPr>
            <a:r>
              <a:rPr lang="fr-CH" sz="2000" b="1" dirty="0"/>
              <a:t>Nouvelle version</a:t>
            </a:r>
          </a:p>
          <a:p>
            <a:pPr marL="0" indent="0">
              <a:buNone/>
            </a:pPr>
            <a:r>
              <a:rPr lang="fr-CH" sz="2000" dirty="0">
                <a:solidFill>
                  <a:srgbClr val="FF0000"/>
                </a:solidFill>
              </a:rPr>
              <a:t>¹Lorsque l’hébergement du cheval ou du mulet est de courte durée (moins de dix jours), la litière par jour par cheval ou mulet peut être augmentée à huit kilos.</a:t>
            </a: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6109 Litière</a:t>
            </a:r>
          </a:p>
        </p:txBody>
      </p:sp>
      <p:pic>
        <p:nvPicPr>
          <p:cNvPr id="2" name="Picture 2" descr="Armeepferde – Nationales Pferdezentrum Bern">
            <a:extLst>
              <a:ext uri="{FF2B5EF4-FFF2-40B4-BE49-F238E27FC236}">
                <a16:creationId xmlns:a16="http://schemas.microsoft.com/office/drawing/2014/main" id="{1EB55478-5E13-44A1-ACE8-E93B1EBFB6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8288" y="404664"/>
            <a:ext cx="2874361" cy="1916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96098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Sera repris dans les dépenses autorisées et supprimé des dépenses non autorisées :</a:t>
            </a:r>
          </a:p>
          <a:p>
            <a:pPr marL="0" indent="0">
              <a:buNone/>
            </a:pPr>
            <a:endParaRPr lang="de-CH" sz="2000" b="1" dirty="0"/>
          </a:p>
          <a:p>
            <a:pPr marL="0" lvl="0" indent="0">
              <a:buNone/>
            </a:pPr>
            <a:r>
              <a:rPr lang="fr-CH" sz="2000" dirty="0"/>
              <a:t>Achat de biens qui conservent une certaine valeur à la fin du service</a:t>
            </a:r>
            <a:r>
              <a:rPr lang="de-CH" sz="2000" dirty="0"/>
              <a:t>.</a:t>
            </a:r>
          </a:p>
          <a:p>
            <a:pPr marL="0" lvl="0" indent="0">
              <a:buNone/>
            </a:pPr>
            <a:endParaRPr lang="de-CH" sz="2000" dirty="0"/>
          </a:p>
          <a:p>
            <a:pPr marL="0" lvl="0" indent="0">
              <a:buNone/>
            </a:pPr>
            <a:r>
              <a:rPr lang="fr-CH" sz="2000" b="1" dirty="0"/>
              <a:t>Par conséquent, de tels biens peuvent être officiellement acquis sur le crédit du </a:t>
            </a:r>
            <a:r>
              <a:rPr lang="fr-CH" sz="2000" b="1" dirty="0" err="1"/>
              <a:t>cdt</a:t>
            </a:r>
            <a:r>
              <a:rPr lang="fr-CH" sz="2000" b="1" dirty="0"/>
              <a:t>, mais…</a:t>
            </a:r>
          </a:p>
          <a:p>
            <a:pPr marL="0" lvl="0" indent="0">
              <a:buNone/>
            </a:pPr>
            <a:endParaRPr lang="de-CH" sz="2000" dirty="0"/>
          </a:p>
          <a:p>
            <a:pPr marL="0" lvl="0" indent="0">
              <a:buNone/>
            </a:pPr>
            <a:r>
              <a:rPr lang="de-CH" sz="2000" b="1" dirty="0"/>
              <a:t>Nouveau </a:t>
            </a:r>
            <a:r>
              <a:rPr lang="de-CH" sz="2000" b="1" dirty="0" err="1"/>
              <a:t>libellé</a:t>
            </a:r>
            <a:endParaRPr lang="de-CH" sz="2000" b="1" dirty="0"/>
          </a:p>
          <a:p>
            <a:pPr marL="0" indent="0">
              <a:buNone/>
            </a:pPr>
            <a:r>
              <a:rPr lang="fr-CH" sz="2000" dirty="0"/>
              <a:t>Achat de biens qui conservent une certaine valeur à la fin du service</a:t>
            </a:r>
            <a:r>
              <a:rPr lang="de-CH" sz="2000" dirty="0"/>
              <a:t>.</a:t>
            </a:r>
          </a:p>
          <a:p>
            <a:pPr marL="0" indent="0">
              <a:buNone/>
            </a:pPr>
            <a:r>
              <a:rPr lang="fr-CH" sz="2000" dirty="0">
                <a:solidFill>
                  <a:srgbClr val="FF0000"/>
                </a:solidFill>
              </a:rPr>
              <a:t>Il faut procéder ici selon le chiffre 1601 RA. </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Annexe 6 Biens matériels sur le crédit du </a:t>
            </a:r>
            <a:r>
              <a:rPr lang="fr-CH" b="0" dirty="0" err="1">
                <a:solidFill>
                  <a:schemeClr val="bg2"/>
                </a:solidFill>
              </a:rPr>
              <a:t>cdt</a:t>
            </a:r>
            <a:endParaRPr lang="fr-CH" b="0" dirty="0">
              <a:solidFill>
                <a:schemeClr val="bg2"/>
              </a:solidFill>
            </a:endParaRPr>
          </a:p>
        </p:txBody>
      </p:sp>
    </p:spTree>
    <p:extLst>
      <p:ext uri="{BB962C8B-B14F-4D97-AF65-F5344CB8AC3E}">
        <p14:creationId xmlns:p14="http://schemas.microsoft.com/office/powerpoint/2010/main" val="75329278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fr-CH" sz="2000" dirty="0"/>
              <a:t>Tous les objets de valeur durable acquis par la troupe (objets d’inventaire) doivent figurer dans un contrôle d’inventaires. </a:t>
            </a:r>
            <a:r>
              <a:rPr lang="fr-CH" sz="2000" dirty="0">
                <a:solidFill>
                  <a:srgbClr val="FF0000"/>
                </a:solidFill>
              </a:rPr>
              <a:t>Celui-ci doit être joint à la comptabilité de la troupe.</a:t>
            </a:r>
          </a:p>
          <a:p>
            <a:r>
              <a:rPr lang="fr-CH" sz="2000" dirty="0"/>
              <a:t>La Comptabilité de la troupe exerce la haute surveillance sur la tenue des inventaires de l’armée.</a:t>
            </a:r>
          </a:p>
          <a:p>
            <a:r>
              <a:rPr lang="fr-CH" sz="2000" dirty="0"/>
              <a:t>Les commandants de troupe veillent à la tenue et au contrôle sans faille des inventaires.</a:t>
            </a:r>
          </a:p>
          <a:p>
            <a:r>
              <a:rPr lang="fr-CH" sz="2000" dirty="0"/>
              <a:t>Les chefs du service de commissariat et les quartiers-maîtres vérifient aussi les inventaires lors des révisions de caisse prescrites.</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fr-CH" b="0" dirty="0">
                <a:solidFill>
                  <a:schemeClr val="bg2"/>
                </a:solidFill>
              </a:rPr>
              <a:t>1601 Contrôle des inventaires</a:t>
            </a:r>
          </a:p>
        </p:txBody>
      </p:sp>
      <p:pic>
        <p:nvPicPr>
          <p:cNvPr id="9220" name="Picture 4" descr="5. Kontrolle und Anpassung des Marketingkonzeptes » Marketing-Blo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1270" y="399658"/>
            <a:ext cx="2048281" cy="122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87141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endParaRPr lang="de-CH" sz="2000" dirty="0"/>
          </a:p>
          <a:p>
            <a:pPr marL="0" indent="0">
              <a:buNone/>
            </a:pPr>
            <a:endParaRPr lang="de-CH" sz="2000" dirty="0"/>
          </a:p>
          <a:p>
            <a:pPr marL="0" indent="0">
              <a:buNone/>
            </a:pPr>
            <a:endParaRPr lang="de-CH" sz="2000" dirty="0"/>
          </a:p>
          <a:p>
            <a:pPr marL="0" indent="0">
              <a:buNone/>
            </a:pPr>
            <a:r>
              <a:rPr lang="fr-CH" sz="2000" b="1" dirty="0"/>
              <a:t>Nouvelle version</a:t>
            </a:r>
          </a:p>
          <a:p>
            <a:pPr marL="0" indent="0">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fr-CH" b="0" dirty="0">
                <a:solidFill>
                  <a:schemeClr val="bg2"/>
                </a:solidFill>
              </a:rPr>
              <a:t>Annexe 6 Subsistance rap </a:t>
            </a:r>
            <a:r>
              <a:rPr lang="fr-CH" b="0" dirty="0" err="1">
                <a:solidFill>
                  <a:schemeClr val="bg2"/>
                </a:solidFill>
              </a:rPr>
              <a:t>GU</a:t>
            </a:r>
            <a:endParaRPr lang="fr-CH" b="0" dirty="0">
              <a:solidFill>
                <a:schemeClr val="bg2"/>
              </a:solidFill>
            </a:endParaRPr>
          </a:p>
        </p:txBody>
      </p:sp>
      <p:pic>
        <p:nvPicPr>
          <p:cNvPr id="2" name="Grafik 1"/>
          <p:cNvPicPr>
            <a:picLocks noChangeAspect="1"/>
          </p:cNvPicPr>
          <p:nvPr/>
        </p:nvPicPr>
        <p:blipFill>
          <a:blip r:embed="rId3"/>
          <a:stretch>
            <a:fillRect/>
          </a:stretch>
        </p:blipFill>
        <p:spPr>
          <a:xfrm>
            <a:off x="1691218" y="2420888"/>
            <a:ext cx="8001000" cy="809625"/>
          </a:xfrm>
          <a:prstGeom prst="rect">
            <a:avLst/>
          </a:prstGeom>
        </p:spPr>
      </p:pic>
      <p:pic>
        <p:nvPicPr>
          <p:cNvPr id="3" name="Grafik 2"/>
          <p:cNvPicPr>
            <a:picLocks noChangeAspect="1"/>
          </p:cNvPicPr>
          <p:nvPr/>
        </p:nvPicPr>
        <p:blipFill>
          <a:blip r:embed="rId4"/>
          <a:stretch>
            <a:fillRect/>
          </a:stretch>
        </p:blipFill>
        <p:spPr>
          <a:xfrm>
            <a:off x="1687710" y="3950939"/>
            <a:ext cx="8010525" cy="838200"/>
          </a:xfrm>
          <a:prstGeom prst="rect">
            <a:avLst/>
          </a:prstGeom>
        </p:spPr>
      </p:pic>
      <p:pic>
        <p:nvPicPr>
          <p:cNvPr id="11266" name="Picture 2" descr="3-Gänge-Menü-Rezepte: ausgiebig schlemm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23041" y="640203"/>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21349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sz="2000" dirty="0" err="1">
                <a:solidFill>
                  <a:srgbClr val="231F20"/>
                </a:solidFill>
              </a:rPr>
              <a:t>FOAP</a:t>
            </a:r>
            <a:r>
              <a:rPr lang="fr-CH" sz="2000" dirty="0">
                <a:solidFill>
                  <a:srgbClr val="231F20"/>
                </a:solidFill>
              </a:rPr>
              <a:t> et cuisines de places d’armes </a:t>
            </a:r>
            <a:r>
              <a:rPr lang="fr-CH" sz="2000" b="0" i="0" u="none" strike="noStrike" baseline="0" dirty="0">
                <a:solidFill>
                  <a:srgbClr val="231F20"/>
                </a:solidFill>
              </a:rPr>
              <a:t>: en fonction des besoins.</a:t>
            </a:r>
          </a:p>
          <a:p>
            <a:pPr marL="0" indent="0">
              <a:buNone/>
            </a:pPr>
            <a:endParaRPr lang="fr-CH" sz="2000" dirty="0"/>
          </a:p>
          <a:p>
            <a:pPr marL="0" indent="0">
              <a:buNone/>
            </a:pPr>
            <a:r>
              <a:rPr lang="fr-CH" sz="2000" b="1" dirty="0"/>
              <a:t>Nouvelle version</a:t>
            </a:r>
          </a:p>
          <a:p>
            <a:pPr marL="0" indent="0">
              <a:buNone/>
            </a:pPr>
            <a:r>
              <a:rPr lang="fr-CH" sz="2000" dirty="0" err="1">
                <a:solidFill>
                  <a:srgbClr val="231F20"/>
                </a:solidFill>
              </a:rPr>
              <a:t>FOAP</a:t>
            </a:r>
            <a:r>
              <a:rPr lang="fr-CH" sz="2000" dirty="0">
                <a:solidFill>
                  <a:srgbClr val="231F20"/>
                </a:solidFill>
              </a:rPr>
              <a:t> et cuisines de places d’armes </a:t>
            </a:r>
            <a:r>
              <a:rPr lang="fr-CH" sz="2000" b="0" i="0" u="none" strike="noStrike" baseline="0" dirty="0">
                <a:solidFill>
                  <a:srgbClr val="231F20"/>
                </a:solidFill>
              </a:rPr>
              <a:t>: </a:t>
            </a:r>
            <a:r>
              <a:rPr lang="fr-CH" sz="2000" dirty="0">
                <a:solidFill>
                  <a:srgbClr val="FF0000"/>
                </a:solidFill>
              </a:rPr>
              <a:t>au minimum une fois par semaine</a:t>
            </a:r>
            <a:r>
              <a:rPr lang="fr-CH" sz="2000" b="0" i="0" u="none" strike="noStrike" baseline="0" dirty="0">
                <a:solidFill>
                  <a:srgbClr val="231F20"/>
                </a:solidFill>
              </a:rPr>
              <a:t>.</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fr-CH" b="0" dirty="0">
                <a:solidFill>
                  <a:schemeClr val="bg2"/>
                </a:solidFill>
              </a:rPr>
              <a:t>Appendice 12 Rythme des commandes</a:t>
            </a:r>
          </a:p>
        </p:txBody>
      </p:sp>
      <p:pic>
        <p:nvPicPr>
          <p:cNvPr id="9" name="Picture 2" descr="Armeeproviant">
            <a:extLst>
              <a:ext uri="{FF2B5EF4-FFF2-40B4-BE49-F238E27FC236}">
                <a16:creationId xmlns:a16="http://schemas.microsoft.com/office/drawing/2014/main" id="{7A6BA939-8BBF-4797-B6FB-BFB74BE7D1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57251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lgn="l">
              <a:buNone/>
            </a:pPr>
            <a:r>
              <a:rPr lang="de-CH" sz="2000" b="0" i="0" u="none" strike="noStrike" baseline="0" dirty="0">
                <a:solidFill>
                  <a:srgbClr val="231F20"/>
                </a:solidFill>
              </a:rPr>
              <a:t>4 </a:t>
            </a:r>
            <a:r>
              <a:rPr lang="fr-CH" sz="2000" b="0" i="0" u="none" strike="noStrike" baseline="0" dirty="0">
                <a:solidFill>
                  <a:srgbClr val="231F20"/>
                </a:solidFill>
              </a:rPr>
              <a:t>La marge bénéficiaire est de 15 % au maximum. </a:t>
            </a:r>
            <a:r>
              <a:rPr lang="fr-CH" sz="2000" dirty="0">
                <a:solidFill>
                  <a:srgbClr val="231F20"/>
                </a:solidFill>
              </a:rPr>
              <a:t>Les boissons alcoolisées peuvent être plus chères dans le cadre de la prévention contre l’alcoolisme</a:t>
            </a:r>
            <a:r>
              <a:rPr lang="fr-CH" sz="2000" b="0" i="0" u="none" strike="noStrike" baseline="0" dirty="0">
                <a:solidFill>
                  <a:srgbClr val="231F20"/>
                </a:solidFill>
              </a:rPr>
              <a:t>.</a:t>
            </a:r>
          </a:p>
          <a:p>
            <a:pPr marL="0" indent="0" algn="l">
              <a:buNone/>
            </a:pPr>
            <a:endParaRPr lang="de-CH" sz="2000" dirty="0"/>
          </a:p>
          <a:p>
            <a:pPr marL="0" indent="0">
              <a:buNone/>
            </a:pPr>
            <a:r>
              <a:rPr lang="fr-CH" sz="2000" b="1" dirty="0"/>
              <a:t>Nouvelle version</a:t>
            </a:r>
          </a:p>
          <a:p>
            <a:pPr marL="0" indent="0" algn="l">
              <a:buNone/>
            </a:pPr>
            <a:r>
              <a:rPr lang="fr-CH" sz="2000" b="0" i="0" u="none" strike="noStrike" baseline="0" dirty="0">
                <a:solidFill>
                  <a:srgbClr val="231F20"/>
                </a:solidFill>
              </a:rPr>
              <a:t>4 </a:t>
            </a:r>
            <a:r>
              <a:rPr lang="fr-CH" sz="2000" dirty="0">
                <a:solidFill>
                  <a:srgbClr val="231F20"/>
                </a:solidFill>
              </a:rPr>
              <a:t>La marge bénéficiaire est de</a:t>
            </a:r>
            <a:r>
              <a:rPr lang="fr-CH" sz="2000" b="0" i="0" u="none" strike="noStrike" baseline="0" dirty="0">
                <a:solidFill>
                  <a:srgbClr val="231F20"/>
                </a:solidFill>
              </a:rPr>
              <a:t> </a:t>
            </a:r>
            <a:r>
              <a:rPr lang="fr-CH" sz="2000" b="0" i="0" u="none" strike="noStrike" baseline="0" dirty="0">
                <a:solidFill>
                  <a:srgbClr val="FF0000"/>
                </a:solidFill>
              </a:rPr>
              <a:t>30 % </a:t>
            </a:r>
            <a:r>
              <a:rPr lang="fr-CH" sz="2000" b="0" i="0" u="none" strike="noStrike" baseline="0" dirty="0"/>
              <a:t>au maximum</a:t>
            </a:r>
            <a:r>
              <a:rPr lang="fr-CH" sz="2000" b="0" i="0" u="none" strike="noStrike" baseline="0" dirty="0">
                <a:solidFill>
                  <a:srgbClr val="231F20"/>
                </a:solidFill>
              </a:rPr>
              <a:t>. </a:t>
            </a:r>
            <a:r>
              <a:rPr lang="fr-CH" sz="2000" dirty="0">
                <a:solidFill>
                  <a:srgbClr val="231F20"/>
                </a:solidFill>
              </a:rPr>
              <a:t>Les boissons alcoolisées peuvent être plus chères dans le cadre de la prévention contre l’alcoolisme</a:t>
            </a:r>
            <a:r>
              <a:rPr lang="fr-CH" sz="2000" b="0" i="0" u="none" strike="noStrike" baseline="0" dirty="0">
                <a:solidFill>
                  <a:srgbClr val="231F20"/>
                </a:solidFill>
              </a:rPr>
              <a:t>.</a:t>
            </a:r>
            <a:endParaRPr lang="fr-CH" sz="2000" dirty="0"/>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de-CH" b="0" dirty="0">
                <a:solidFill>
                  <a:schemeClr val="bg2"/>
                </a:solidFill>
              </a:rPr>
              <a:t>1307 </a:t>
            </a:r>
            <a:r>
              <a:rPr lang="fr-CH" b="0" dirty="0">
                <a:solidFill>
                  <a:schemeClr val="bg2"/>
                </a:solidFill>
              </a:rPr>
              <a:t>Tenue de la caisse de cantine</a:t>
            </a:r>
          </a:p>
        </p:txBody>
      </p:sp>
      <p:pic>
        <p:nvPicPr>
          <p:cNvPr id="2" name="Picture 2" descr="Kantinenkasse Stock-Foto | Adobe Stock">
            <a:extLst>
              <a:ext uri="{FF2B5EF4-FFF2-40B4-BE49-F238E27FC236}">
                <a16:creationId xmlns:a16="http://schemas.microsoft.com/office/drawing/2014/main" id="{C42DB404-3950-4412-84EE-11F1CAC860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32304" y="479352"/>
            <a:ext cx="2376693" cy="1578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4575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lgn="l">
              <a:buNone/>
            </a:pPr>
            <a:r>
              <a:rPr lang="fr-CH" sz="2000" b="1" dirty="0">
                <a:solidFill>
                  <a:srgbClr val="231F20"/>
                </a:solidFill>
              </a:rPr>
              <a:t>Crédit de subsistance par personne et par jour</a:t>
            </a:r>
            <a:endParaRPr lang="fr-CH" sz="2000" b="1" i="0" u="none" strike="noStrike" baseline="0" dirty="0">
              <a:solidFill>
                <a:srgbClr val="231F20"/>
              </a:solidFill>
            </a:endParaRPr>
          </a:p>
          <a:p>
            <a:pPr marL="0" indent="0" algn="l">
              <a:buNone/>
            </a:pPr>
            <a:r>
              <a:rPr lang="fr-CH" sz="2000" b="0" i="0" u="none" strike="noStrike" baseline="0" dirty="0">
                <a:solidFill>
                  <a:srgbClr val="231F20"/>
                </a:solidFill>
              </a:rPr>
              <a:t>--- </a:t>
            </a:r>
            <a:r>
              <a:rPr lang="fr-CH" sz="2000" dirty="0">
                <a:solidFill>
                  <a:srgbClr val="231F20"/>
                </a:solidFill>
              </a:rPr>
              <a:t>pour les écoles de recrues et tous les autres cours et écoles :</a:t>
            </a:r>
            <a:r>
              <a:rPr lang="fr-CH" sz="2000" b="0" i="0" u="none" strike="noStrike" baseline="0" dirty="0">
                <a:solidFill>
                  <a:srgbClr val="231F20"/>
                </a:solidFill>
              </a:rPr>
              <a:t> 8,75 francs</a:t>
            </a:r>
          </a:p>
          <a:p>
            <a:pPr marL="0" indent="0" algn="l">
              <a:buNone/>
            </a:pPr>
            <a:endParaRPr lang="de-CH" sz="2000" dirty="0"/>
          </a:p>
          <a:p>
            <a:pPr marL="0" indent="0">
              <a:buNone/>
            </a:pPr>
            <a:r>
              <a:rPr lang="fr-CH" sz="2000" b="1" dirty="0"/>
              <a:t>Nouvelle version</a:t>
            </a:r>
          </a:p>
          <a:p>
            <a:pPr marL="0" indent="0" algn="l">
              <a:buNone/>
            </a:pPr>
            <a:r>
              <a:rPr lang="fr-CH" sz="2000" b="1" dirty="0">
                <a:solidFill>
                  <a:srgbClr val="231F20"/>
                </a:solidFill>
              </a:rPr>
              <a:t>Crédit de subsistance par personne et par jour</a:t>
            </a:r>
            <a:endParaRPr lang="fr-CH" sz="2000" b="1" i="0" u="none" strike="noStrike" baseline="0" dirty="0">
              <a:solidFill>
                <a:srgbClr val="231F20"/>
              </a:solidFill>
            </a:endParaRPr>
          </a:p>
          <a:p>
            <a:pPr marL="0" indent="0" algn="l">
              <a:buNone/>
            </a:pPr>
            <a:r>
              <a:rPr lang="fr-CH" sz="2000" b="0" i="0" u="none" strike="noStrike" baseline="0" dirty="0">
                <a:solidFill>
                  <a:srgbClr val="231F20"/>
                </a:solidFill>
              </a:rPr>
              <a:t>--- </a:t>
            </a:r>
            <a:r>
              <a:rPr lang="fr-CH" sz="2000" dirty="0">
                <a:solidFill>
                  <a:srgbClr val="231F20"/>
                </a:solidFill>
              </a:rPr>
              <a:t>pour les écoles de recrues et tous les autres cours et écoles :</a:t>
            </a:r>
            <a:r>
              <a:rPr lang="fr-CH" sz="2000" b="0" i="0" u="none" strike="noStrike" baseline="0" dirty="0">
                <a:solidFill>
                  <a:srgbClr val="231F20"/>
                </a:solidFill>
              </a:rPr>
              <a:t> </a:t>
            </a:r>
            <a:r>
              <a:rPr lang="fr-CH" sz="2000" b="0" i="0" u="none" strike="noStrike" baseline="0" dirty="0">
                <a:solidFill>
                  <a:srgbClr val="FF0000"/>
                </a:solidFill>
              </a:rPr>
              <a:t>9 francs</a:t>
            </a:r>
          </a:p>
          <a:p>
            <a:pPr marL="0" indent="0" algn="l">
              <a:buNone/>
            </a:pPr>
            <a:endParaRPr lang="de-CH" sz="2000" b="1" i="0" u="none" strike="noStrike" baseline="0" dirty="0">
              <a:solidFill>
                <a:srgbClr val="231F20"/>
              </a:solidFill>
            </a:endParaRP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Appendice 13 Crédit de subsistance</a:t>
            </a:r>
          </a:p>
        </p:txBody>
      </p:sp>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86682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fr-CH" sz="2000" dirty="0"/>
              <a:t>Conformément aux usages, le RA sera disponible sous forme électronique uniquement sur la page d’accueil de la compta </a:t>
            </a:r>
            <a:r>
              <a:rPr lang="fr-CH" sz="2000" dirty="0" err="1"/>
              <a:t>trp</a:t>
            </a:r>
            <a:r>
              <a:rPr lang="fr-CH" sz="2000" dirty="0"/>
              <a:t> et sur le </a:t>
            </a:r>
            <a:r>
              <a:rPr lang="fr-CH" sz="2000" dirty="0" err="1"/>
              <a:t>LMS</a:t>
            </a:r>
            <a:r>
              <a:rPr lang="fr-CH" sz="2000" dirty="0"/>
              <a:t> à partir du 1</a:t>
            </a:r>
            <a:r>
              <a:rPr lang="fr-CH" sz="2000" baseline="30000" dirty="0"/>
              <a:t>er</a:t>
            </a:r>
            <a:r>
              <a:rPr lang="fr-CH" sz="2000" dirty="0"/>
              <a:t> janvier 2023.</a:t>
            </a:r>
          </a:p>
          <a:p>
            <a:pPr marL="0" indent="0">
              <a:buNone/>
            </a:pPr>
            <a:endParaRPr lang="de-CH" sz="2000" dirty="0"/>
          </a:p>
          <a:p>
            <a:r>
              <a:rPr lang="fr-CH" sz="2000" dirty="0"/>
              <a:t>Les militaires de milice peuvent commander une </a:t>
            </a:r>
            <a:r>
              <a:rPr lang="fr-CH" sz="2000"/>
              <a:t>version imprimée </a:t>
            </a:r>
            <a:r>
              <a:rPr lang="fr-CH" sz="2000" dirty="0"/>
              <a:t>auprès de l’</a:t>
            </a:r>
            <a:r>
              <a:rPr lang="fr-CH" sz="2000" dirty="0" err="1"/>
              <a:t>OFCL</a:t>
            </a:r>
            <a:r>
              <a:rPr lang="fr-CH" sz="2000" dirty="0"/>
              <a:t> à l’adresse suivante : </a:t>
            </a:r>
            <a:r>
              <a:rPr lang="fr-CH" sz="2000" dirty="0">
                <a:hlinkClick r:id="rId3"/>
              </a:rPr>
              <a:t>verkauf.militaer@bbl.admin.ch</a:t>
            </a:r>
            <a:r>
              <a:rPr lang="fr-CH" sz="2000" dirty="0"/>
              <a:t>.</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fr-CH" b="0" dirty="0">
                <a:solidFill>
                  <a:schemeClr val="bg2"/>
                </a:solidFill>
              </a:rPr>
              <a:t>Impression à la demande</a:t>
            </a:r>
          </a:p>
        </p:txBody>
      </p:sp>
    </p:spTree>
    <p:extLst>
      <p:ext uri="{BB962C8B-B14F-4D97-AF65-F5344CB8AC3E}">
        <p14:creationId xmlns:p14="http://schemas.microsoft.com/office/powerpoint/2010/main" val="133475675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sz="2000" dirty="0"/>
              <a:t>La Comptabilité de la troupe édicte, en accord avec l’Administration fédérale des finances, les directives en la matière et définit en particulier les droits et les devoirs de la tenue de la comptabilité.</a:t>
            </a:r>
          </a:p>
          <a:p>
            <a:pPr marL="0" indent="0">
              <a:buNone/>
            </a:pPr>
            <a:endParaRPr lang="de-CH" sz="2000" dirty="0"/>
          </a:p>
          <a:p>
            <a:pPr marL="0" indent="0">
              <a:buNone/>
            </a:pPr>
            <a:r>
              <a:rPr lang="fr-CH" sz="2000" b="1" dirty="0"/>
              <a:t>Nouvelle version</a:t>
            </a:r>
          </a:p>
          <a:p>
            <a:pPr marL="0" indent="0">
              <a:buNone/>
            </a:pPr>
            <a:r>
              <a:rPr lang="de-CH" sz="2000" dirty="0"/>
              <a:t>1 </a:t>
            </a:r>
            <a:r>
              <a:rPr lang="fr-CH" sz="2000" dirty="0"/>
              <a:t>La Comptabilité de la troupe édicte, en accord avec l’Administration fédérale des finances, les directives en la matière et définit en particulier les droits et les devoirs de la tenue de la comptabilité.</a:t>
            </a:r>
          </a:p>
          <a:p>
            <a:pPr marL="0" indent="0">
              <a:buNone/>
            </a:pPr>
            <a:r>
              <a:rPr lang="de-CH" sz="2000" dirty="0">
                <a:solidFill>
                  <a:srgbClr val="FF0000"/>
                </a:solidFill>
              </a:rPr>
              <a:t>2 </a:t>
            </a:r>
            <a:r>
              <a:rPr lang="fr-CH" sz="2000" dirty="0">
                <a:solidFill>
                  <a:srgbClr val="FF0000"/>
                </a:solidFill>
              </a:rPr>
              <a:t>Les moyens financiers sont mis à disposition de la troupe sur un compte PostFinance nominal dont elle est titulaire.</a:t>
            </a:r>
          </a:p>
          <a:p>
            <a:pPr marL="0" indent="0">
              <a:buNone/>
            </a:pPr>
            <a:r>
              <a:rPr lang="de-CH" sz="2000" dirty="0">
                <a:solidFill>
                  <a:srgbClr val="FF0000"/>
                </a:solidFill>
              </a:rPr>
              <a:t>3 </a:t>
            </a:r>
            <a:r>
              <a:rPr lang="fr-CH" sz="2000" dirty="0">
                <a:solidFill>
                  <a:srgbClr val="FF0000"/>
                </a:solidFill>
              </a:rPr>
              <a:t>La Comptabilité de la troupe peut définir les conditions générales concernant l’utilisation de la </a:t>
            </a:r>
            <a:r>
              <a:rPr lang="fr-CH" sz="2000" dirty="0" err="1">
                <a:solidFill>
                  <a:srgbClr val="FF0000"/>
                </a:solidFill>
              </a:rPr>
              <a:t>Postcard</a:t>
            </a:r>
            <a:r>
              <a:rPr lang="fr-CH" sz="2000" dirty="0">
                <a:solidFill>
                  <a:srgbClr val="FF0000"/>
                </a:solidFill>
              </a:rPr>
              <a:t>.</a:t>
            </a:r>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de-CH" b="0" dirty="0">
                <a:solidFill>
                  <a:schemeClr val="bg2"/>
                </a:solidFill>
              </a:rPr>
              <a:t>1401 </a:t>
            </a:r>
            <a:r>
              <a:rPr lang="fr-CH" b="0" dirty="0">
                <a:solidFill>
                  <a:schemeClr val="bg2"/>
                </a:solidFill>
              </a:rPr>
              <a:t>Approvisionnement monétaire</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13498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Nouvelle version</a:t>
            </a:r>
          </a:p>
          <a:p>
            <a:pPr marL="0" indent="0" algn="l">
              <a:buNone/>
            </a:pPr>
            <a:r>
              <a:rPr lang="de-CH" sz="2000" u="none" strike="noStrike" baseline="0" dirty="0">
                <a:solidFill>
                  <a:srgbClr val="FF0000"/>
                </a:solidFill>
              </a:rPr>
              <a:t>1 </a:t>
            </a:r>
            <a:r>
              <a:rPr lang="fr-CH" sz="2000" dirty="0">
                <a:solidFill>
                  <a:srgbClr val="FF0000"/>
                </a:solidFill>
              </a:rPr>
              <a:t>En principe, les avances de fonds sont transmises par écrit au moyen du formulaire ad hoc à la Comptabilité de la troupe.</a:t>
            </a:r>
            <a:endParaRPr lang="fr-CH" sz="2000" u="none" strike="noStrike" baseline="0" dirty="0">
              <a:solidFill>
                <a:srgbClr val="FF0000"/>
              </a:solidFill>
            </a:endParaRPr>
          </a:p>
          <a:p>
            <a:pPr marL="400050" lvl="1" indent="0">
              <a:buNone/>
            </a:pPr>
            <a:r>
              <a:rPr lang="de-CH" sz="2000" u="none" strike="noStrike" baseline="0" dirty="0">
                <a:solidFill>
                  <a:srgbClr val="FF0000"/>
                </a:solidFill>
              </a:rPr>
              <a:t>- </a:t>
            </a:r>
            <a:r>
              <a:rPr lang="fr-CH" sz="2000" u="none" strike="noStrike" baseline="0" dirty="0">
                <a:solidFill>
                  <a:srgbClr val="FF0000"/>
                </a:solidFill>
              </a:rPr>
              <a:t>La première avance pour des formations CR doit être transmise au minimum six semaines avant le service. </a:t>
            </a:r>
            <a:r>
              <a:rPr lang="fr-CH" sz="2000" dirty="0">
                <a:solidFill>
                  <a:srgbClr val="FF0000"/>
                </a:solidFill>
              </a:rPr>
              <a:t>Les autres avances sont convenues pendant le service.</a:t>
            </a:r>
            <a:endParaRPr lang="fr-CH" sz="2000" u="none" strike="noStrike" baseline="0" dirty="0">
              <a:solidFill>
                <a:srgbClr val="FF0000"/>
              </a:solidFill>
            </a:endParaRPr>
          </a:p>
          <a:p>
            <a:pPr marL="400050" lvl="1" indent="0">
              <a:buNone/>
            </a:pPr>
            <a:r>
              <a:rPr lang="de-CH" sz="2000" u="none" strike="noStrike" baseline="0" dirty="0">
                <a:solidFill>
                  <a:srgbClr val="FF0000"/>
                </a:solidFill>
              </a:rPr>
              <a:t>- </a:t>
            </a:r>
            <a:r>
              <a:rPr lang="fr-CH" sz="2000" u="none" strike="noStrike" baseline="0" dirty="0">
                <a:solidFill>
                  <a:srgbClr val="FF0000"/>
                </a:solidFill>
              </a:rPr>
              <a:t>Pour d’autres services, le rythme des avances est établi dans la convention.</a:t>
            </a:r>
          </a:p>
          <a:p>
            <a:pPr marL="0" indent="0" algn="l">
              <a:buNone/>
            </a:pPr>
            <a:r>
              <a:rPr lang="de-CH" sz="2000" u="none" strike="noStrike" baseline="0" dirty="0">
                <a:solidFill>
                  <a:srgbClr val="FF0000"/>
                </a:solidFill>
              </a:rPr>
              <a:t>2 </a:t>
            </a:r>
            <a:r>
              <a:rPr lang="fr-CH" sz="2000" u="none" strike="noStrike" baseline="0" dirty="0">
                <a:solidFill>
                  <a:srgbClr val="FF0000"/>
                </a:solidFill>
              </a:rPr>
              <a:t>Seuls sont pris en compte les formulaires envoyés par courrier postal ou </a:t>
            </a:r>
            <a:r>
              <a:rPr lang="fr-CH" sz="2000" dirty="0">
                <a:solidFill>
                  <a:srgbClr val="FF0000"/>
                </a:solidFill>
              </a:rPr>
              <a:t>par</a:t>
            </a:r>
            <a:r>
              <a:rPr lang="fr-CH" sz="2000" u="none" strike="noStrike" baseline="0" dirty="0">
                <a:solidFill>
                  <a:srgbClr val="FF0000"/>
                </a:solidFill>
              </a:rPr>
              <a:t> une adresse e-mail de la Confédération (@vtg.admin.ch ou @mil.admin.ch).</a:t>
            </a:r>
            <a:endParaRPr lang="fr-CH" sz="2000" dirty="0">
              <a:solidFill>
                <a:srgbClr val="FF0000"/>
              </a:solidFill>
            </a:endParaRPr>
          </a:p>
        </p:txBody>
      </p:sp>
      <p:sp>
        <p:nvSpPr>
          <p:cNvPr id="5123" name="Rectangle 18"/>
          <p:cNvSpPr>
            <a:spLocks noGrp="1" noChangeArrowheads="1"/>
          </p:cNvSpPr>
          <p:nvPr>
            <p:ph type="title"/>
          </p:nvPr>
        </p:nvSpPr>
        <p:spPr>
          <a:noFill/>
        </p:spPr>
        <p:txBody>
          <a:bodyPr/>
          <a:lstStyle/>
          <a:p>
            <a:r>
              <a:rPr lang="fr-CH" dirty="0"/>
              <a:t>RA, nouveautés 2023</a:t>
            </a:r>
            <a:br>
              <a:rPr lang="de-CH" dirty="0"/>
            </a:br>
            <a:r>
              <a:rPr lang="de-CH" b="0" dirty="0">
                <a:solidFill>
                  <a:schemeClr val="bg2"/>
                </a:solidFill>
              </a:rPr>
              <a:t>1402 </a:t>
            </a:r>
            <a:r>
              <a:rPr lang="fr-CH" b="0" dirty="0">
                <a:solidFill>
                  <a:schemeClr val="bg2"/>
                </a:solidFill>
              </a:rPr>
              <a:t>Rythme des avances de fonds</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48632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4104456"/>
          </a:xfrm>
        </p:spPr>
        <p:txBody>
          <a:bodyPr/>
          <a:lstStyle/>
          <a:p>
            <a:pPr marL="0" indent="0">
              <a:buNone/>
            </a:pPr>
            <a:r>
              <a:rPr lang="fr-CH" sz="1800" b="1" dirty="0"/>
              <a:t>Ancienne version</a:t>
            </a:r>
          </a:p>
          <a:p>
            <a:pPr marL="0" indent="0">
              <a:buNone/>
            </a:pPr>
            <a:r>
              <a:rPr lang="fr-CH" sz="1800" dirty="0"/>
              <a:t>Les paiements doivent être transférés sous forme d’ordre de paiement électronique à PostFinance par le comptable dans MIL Office. Après le transfert, l’ordre de paiement électronique doit être validé par le titulaire du compte. Des paiements isolés peuvent aussi être saisis et payés dans PostFinance ou traités au guichet postal. Les transferts par mandat de paiement ne sont pas autorisés.</a:t>
            </a:r>
          </a:p>
          <a:p>
            <a:pPr marL="0" indent="0">
              <a:buNone/>
            </a:pPr>
            <a:endParaRPr lang="de-CH" sz="1800" dirty="0"/>
          </a:p>
          <a:p>
            <a:pPr marL="0" indent="0">
              <a:buNone/>
            </a:pPr>
            <a:r>
              <a:rPr lang="fr-CH" sz="1800" b="1" dirty="0"/>
              <a:t>Nouvelle version</a:t>
            </a:r>
          </a:p>
          <a:p>
            <a:pPr marL="0" indent="0">
              <a:buNone/>
            </a:pPr>
            <a:r>
              <a:rPr lang="fr-CH" sz="1800" dirty="0">
                <a:solidFill>
                  <a:srgbClr val="FF0000"/>
                </a:solidFill>
              </a:rPr>
              <a:t>En principe</a:t>
            </a:r>
            <a:r>
              <a:rPr lang="fr-CH" sz="1800" dirty="0"/>
              <a:t>, les paiements doivent être transférés sous forme d’ordre de paiement électronique (OPAE) dans </a:t>
            </a:r>
            <a:r>
              <a:rPr lang="fr-CH" sz="1800" dirty="0">
                <a:solidFill>
                  <a:srgbClr val="FF0000"/>
                </a:solidFill>
              </a:rPr>
              <a:t>E-finance</a:t>
            </a:r>
            <a:r>
              <a:rPr lang="fr-CH" sz="1800" dirty="0"/>
              <a:t> par la personne chargée de la comptabilité dans MIL Office. Après le transfert, l’ordre de paiement électronique doit être validé dans </a:t>
            </a:r>
            <a:r>
              <a:rPr lang="fr-CH" sz="1800" dirty="0">
                <a:solidFill>
                  <a:srgbClr val="FF0000"/>
                </a:solidFill>
              </a:rPr>
              <a:t>E-finance</a:t>
            </a:r>
            <a:r>
              <a:rPr lang="fr-CH" sz="1800" dirty="0"/>
              <a:t> par le titulaire du compte. Dans des </a:t>
            </a:r>
            <a:r>
              <a:rPr lang="fr-CH" sz="1800" dirty="0">
                <a:solidFill>
                  <a:srgbClr val="FF0000"/>
                </a:solidFill>
              </a:rPr>
              <a:t>cas exceptionnels</a:t>
            </a:r>
            <a:r>
              <a:rPr lang="fr-CH" sz="1800" dirty="0"/>
              <a:t>, des </a:t>
            </a:r>
            <a:r>
              <a:rPr lang="fr-CH" sz="1800" dirty="0">
                <a:solidFill>
                  <a:srgbClr val="FF0000"/>
                </a:solidFill>
              </a:rPr>
              <a:t>paiements isolés</a:t>
            </a:r>
            <a:r>
              <a:rPr lang="fr-CH" sz="1800" dirty="0"/>
              <a:t> peuvent aussi être saisis et payés dans </a:t>
            </a:r>
            <a:r>
              <a:rPr lang="fr-CH" sz="1800" dirty="0">
                <a:solidFill>
                  <a:srgbClr val="FF0000"/>
                </a:solidFill>
              </a:rPr>
              <a:t>E-finance</a:t>
            </a:r>
            <a:r>
              <a:rPr lang="fr-CH" sz="1800" dirty="0"/>
              <a:t> ou des bulletins de versement peuvent toujours être traités au guichet postal. Les transferts par mandat de paiement ne sont pas autorisés.</a:t>
            </a: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1503 Ordres de paiement</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241930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8"/>
          <p:cNvSpPr>
            <a:spLocks noGrp="1" noChangeArrowheads="1"/>
          </p:cNvSpPr>
          <p:nvPr>
            <p:ph type="title"/>
          </p:nvPr>
        </p:nvSpPr>
        <p:spPr>
          <a:noFill/>
        </p:spPr>
        <p:txBody>
          <a:bodyPr/>
          <a:lstStyle/>
          <a:p>
            <a:r>
              <a:rPr lang="fr-CH" dirty="0"/>
              <a:t>RA, nouveautés 2023</a:t>
            </a:r>
            <a:br>
              <a:rPr lang="de-CH" dirty="0"/>
            </a:br>
            <a:r>
              <a:rPr lang="de-CH" b="0" dirty="0">
                <a:solidFill>
                  <a:schemeClr val="bg2"/>
                </a:solidFill>
              </a:rPr>
              <a:t>2102 </a:t>
            </a:r>
            <a:r>
              <a:rPr lang="fr-CH" b="0" dirty="0">
                <a:solidFill>
                  <a:schemeClr val="bg2"/>
                </a:solidFill>
              </a:rPr>
              <a:t>Montants de la solde</a:t>
            </a:r>
          </a:p>
        </p:txBody>
      </p:sp>
      <p:pic>
        <p:nvPicPr>
          <p:cNvPr id="3074" name="Picture 2" descr="Eine Volksinitiative soll das Bargeld sichern | Handelszeitu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8826" y="474135"/>
            <a:ext cx="2057871" cy="13706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Grafik 1">
            <a:extLst>
              <a:ext uri="{FF2B5EF4-FFF2-40B4-BE49-F238E27FC236}">
                <a16:creationId xmlns:a16="http://schemas.microsoft.com/office/drawing/2014/main" id="{ECB75DCF-E441-42FC-973B-7B65B8D0F276}"/>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5440" y="2376486"/>
            <a:ext cx="4525200" cy="22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2">
            <a:extLst>
              <a:ext uri="{FF2B5EF4-FFF2-40B4-BE49-F238E27FC236}">
                <a16:creationId xmlns:a16="http://schemas.microsoft.com/office/drawing/2014/main" id="{ABD1D442-5A48-4494-9F34-B1630E0587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4984" y="2366863"/>
            <a:ext cx="452437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022579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fr-CH" sz="2000" b="1" dirty="0"/>
              <a:t>Ancienne version</a:t>
            </a:r>
          </a:p>
          <a:p>
            <a:pPr marL="0" indent="0">
              <a:buNone/>
            </a:pPr>
            <a:r>
              <a:rPr lang="fr-CH" sz="2000" dirty="0"/>
              <a:t>Le comptable verse la solde soit en espèces contre signature soit par virement par E-finance. La solde peut aussi être distribuée aux officiers et aux sous-officiers supérieurs à l’occasion d’un rapport d’unité.</a:t>
            </a:r>
          </a:p>
          <a:p>
            <a:pPr marL="0" indent="0">
              <a:buNone/>
            </a:pPr>
            <a:endParaRPr lang="de-CH" sz="2000" dirty="0"/>
          </a:p>
          <a:p>
            <a:pPr marL="0" indent="0">
              <a:buNone/>
            </a:pPr>
            <a:r>
              <a:rPr lang="fr-CH" sz="2000" b="1" dirty="0"/>
              <a:t>Nouvelle version</a:t>
            </a:r>
          </a:p>
          <a:p>
            <a:pPr marL="0" indent="0">
              <a:buNone/>
            </a:pPr>
            <a:r>
              <a:rPr lang="fr-CH" sz="2000" dirty="0"/>
              <a:t>La personne chargée de la comptabilité verse la solde </a:t>
            </a:r>
            <a:r>
              <a:rPr lang="fr-CH" sz="2000" dirty="0">
                <a:solidFill>
                  <a:srgbClr val="FF0000"/>
                </a:solidFill>
              </a:rPr>
              <a:t>au moyen d’un OPAE </a:t>
            </a:r>
            <a:r>
              <a:rPr lang="fr-CH" sz="2000" dirty="0"/>
              <a:t>dans E-finance. </a:t>
            </a:r>
            <a:r>
              <a:rPr lang="fr-CH" sz="2000" dirty="0">
                <a:solidFill>
                  <a:srgbClr val="FF0000"/>
                </a:solidFill>
              </a:rPr>
              <a:t>Un versement en espèces n’est autorisé qu’à titre exceptionnel.</a:t>
            </a: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2802 Versement de la solde</a:t>
            </a:r>
          </a:p>
        </p:txBody>
      </p:sp>
      <p:pic>
        <p:nvPicPr>
          <p:cNvPr id="6"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67668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618645"/>
            <a:ext cx="9864031" cy="4762683"/>
          </a:xfrm>
        </p:spPr>
        <p:txBody>
          <a:bodyPr/>
          <a:lstStyle/>
          <a:p>
            <a:pPr marL="0" indent="0">
              <a:buNone/>
            </a:pPr>
            <a:r>
              <a:rPr lang="fr-CH" sz="1800" b="1" dirty="0"/>
              <a:t>Ancienne version</a:t>
            </a:r>
          </a:p>
          <a:p>
            <a:pPr marL="0" indent="0">
              <a:buNone/>
            </a:pPr>
            <a:r>
              <a:rPr lang="fr-CH" sz="1800" dirty="0"/>
              <a:t>¹L’achat de vivres de l’armée, au besoin d’articles identiques ou semblables, n’est autorisé que dans les cas suivants :</a:t>
            </a:r>
          </a:p>
          <a:p>
            <a:pPr marL="457200" lvl="0" indent="-457200">
              <a:buFont typeface="+mj-lt"/>
              <a:buAutoNum type="alphaLcParenR"/>
            </a:pPr>
            <a:r>
              <a:rPr lang="fr-CH" sz="1800" dirty="0"/>
              <a:t>lorsque, à la fin du service, les quantités disponibles restantes ne suffisent pas à la préparation d’un repas ;</a:t>
            </a:r>
          </a:p>
          <a:p>
            <a:pPr marL="457200" lvl="0" indent="-457200">
              <a:buFont typeface="+mj-lt"/>
              <a:buAutoNum type="alphaLcParenR"/>
            </a:pPr>
            <a:r>
              <a:rPr lang="fr-CH" sz="1800" dirty="0"/>
              <a:t>lorsqu’il n’est pas possible de se fournir auprès d’une autre troupe ;</a:t>
            </a:r>
          </a:p>
          <a:p>
            <a:pPr marL="457200" lvl="0" indent="-457200">
              <a:buFont typeface="+mj-lt"/>
              <a:buAutoNum type="alphaLcParenR"/>
            </a:pPr>
            <a:r>
              <a:rPr lang="fr-CH" sz="1800" dirty="0"/>
              <a:t>lorsque la quantité par emballage ne convient pas au besoin du service.</a:t>
            </a:r>
          </a:p>
          <a:p>
            <a:pPr marL="0" indent="0">
              <a:buNone/>
            </a:pPr>
            <a:endParaRPr lang="de-CH" sz="1800" dirty="0"/>
          </a:p>
          <a:p>
            <a:pPr marL="0" indent="0">
              <a:buNone/>
            </a:pPr>
            <a:r>
              <a:rPr lang="fr-CH" sz="1800" b="1" dirty="0"/>
              <a:t>Nouvelle version</a:t>
            </a:r>
          </a:p>
          <a:p>
            <a:pPr marL="0" indent="0">
              <a:buNone/>
            </a:pPr>
            <a:r>
              <a:rPr lang="fr-CH" sz="1800" dirty="0"/>
              <a:t>¹L’achat de vivres de l’armée, au besoin d’articles identiques ou semblables, n’est autorisé que dans les cas suivants :</a:t>
            </a:r>
          </a:p>
          <a:p>
            <a:pPr marL="457200" lvl="0" indent="-457200">
              <a:buFont typeface="+mj-lt"/>
              <a:buAutoNum type="alphaLcParenR"/>
            </a:pPr>
            <a:r>
              <a:rPr lang="fr-CH" sz="1800" dirty="0"/>
              <a:t>lorsque, à la fin du service, les quantités disponibles ne suffisent pas à la préparation d’un repas ;</a:t>
            </a:r>
          </a:p>
          <a:p>
            <a:pPr marL="457200" lvl="0" indent="-457200">
              <a:buFont typeface="+mj-lt"/>
              <a:buAutoNum type="alphaLcParenR"/>
            </a:pPr>
            <a:r>
              <a:rPr lang="fr-CH" sz="1800" dirty="0"/>
              <a:t>lorsqu’il n’est pas possible de se fournir auprès d’une autre troupe ;</a:t>
            </a:r>
          </a:p>
          <a:p>
            <a:pPr marL="457200" lvl="0" indent="-457200">
              <a:buFont typeface="+mj-lt"/>
              <a:buAutoNum type="alphaLcParenR"/>
            </a:pPr>
            <a:r>
              <a:rPr lang="fr-CH" sz="1800" dirty="0">
                <a:solidFill>
                  <a:srgbClr val="FF0000"/>
                </a:solidFill>
              </a:rPr>
              <a:t>lorsque, en raison des effectifs de la troupe, il ne faut acheter que de petites quantités. </a:t>
            </a: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3218 Achat et vente de vivres de l’armée</a:t>
            </a:r>
          </a:p>
        </p:txBody>
      </p:sp>
      <p:pic>
        <p:nvPicPr>
          <p:cNvPr id="2" name="Picture 2" descr="Armeeprovi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02261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684937"/>
            <a:ext cx="9864031" cy="4300285"/>
          </a:xfrm>
        </p:spPr>
        <p:txBody>
          <a:bodyPr/>
          <a:lstStyle/>
          <a:p>
            <a:pPr marL="0" indent="0">
              <a:buNone/>
            </a:pPr>
            <a:r>
              <a:rPr lang="fr-CH" sz="1600" b="1" dirty="0"/>
              <a:t>Ancienne version</a:t>
            </a:r>
          </a:p>
          <a:p>
            <a:pPr marL="0" indent="0">
              <a:buNone/>
            </a:pPr>
            <a:r>
              <a:rPr lang="fr-CH" sz="1600" dirty="0"/>
              <a:t>²Il y a lieu de procéder comme suit avec les vivres de l’armée qui ne peuvent pas être consommés :</a:t>
            </a:r>
          </a:p>
          <a:p>
            <a:pPr lvl="0">
              <a:buFont typeface="+mj-lt"/>
              <a:buAutoNum type="alphaLcParenR"/>
            </a:pPr>
            <a:r>
              <a:rPr lang="fr-CH" sz="1600" dirty="0"/>
              <a:t>les emballages collectifs doivent être renvoyés </a:t>
            </a:r>
            <a:r>
              <a:rPr lang="en-US" sz="1600" dirty="0"/>
              <a:t>;</a:t>
            </a:r>
            <a:endParaRPr lang="de-CH" sz="1600" dirty="0"/>
          </a:p>
          <a:p>
            <a:pPr lvl="0">
              <a:buFont typeface="+mj-lt"/>
              <a:buAutoNum type="alphaLcParenR"/>
            </a:pPr>
            <a:r>
              <a:rPr lang="fr-CH" sz="1600" dirty="0"/>
              <a:t>les emballages entamés sont vendus aux meilleures conditions. Le montant de la vente doit être porté en recette de la caisse de service (</a:t>
            </a:r>
            <a:r>
              <a:rPr lang="fr-CH" sz="1600" dirty="0" err="1"/>
              <a:t>CdF</a:t>
            </a:r>
            <a:r>
              <a:rPr lang="fr-CH" sz="1600" dirty="0"/>
              <a:t> 54) et au crédit de la caisse de subsistance.</a:t>
            </a:r>
          </a:p>
          <a:p>
            <a:pPr marL="0" indent="0">
              <a:buNone/>
            </a:pPr>
            <a:r>
              <a:rPr lang="fr-CH" sz="1600" b="1" dirty="0"/>
              <a:t>Nouvelle version</a:t>
            </a:r>
          </a:p>
          <a:p>
            <a:pPr marL="0" indent="0">
              <a:buNone/>
            </a:pPr>
            <a:r>
              <a:rPr lang="fr-CH" sz="1600" dirty="0"/>
              <a:t>²Il y a lieu de procéder comme suit avec les vivres de l’armée qui ne peuvent pas être consommés :</a:t>
            </a:r>
          </a:p>
          <a:p>
            <a:pPr lvl="0">
              <a:buFont typeface="+mj-lt"/>
              <a:buAutoNum type="alphaLcParenR"/>
            </a:pPr>
            <a:r>
              <a:rPr lang="fr-CH" sz="1600" dirty="0"/>
              <a:t>les emballages collectifs doivent être renvoyés ;</a:t>
            </a:r>
          </a:p>
          <a:p>
            <a:pPr lvl="0">
              <a:buFont typeface="+mj-lt"/>
              <a:buAutoNum type="alphaLcParenR"/>
            </a:pPr>
            <a:r>
              <a:rPr lang="fr-CH" sz="1600" dirty="0">
                <a:solidFill>
                  <a:srgbClr val="FF0000"/>
                </a:solidFill>
              </a:rPr>
              <a:t>les emballages entamés doivent être remis à une autre troupe ou à une autre cuisine de place d’armes ;</a:t>
            </a:r>
          </a:p>
          <a:p>
            <a:pPr>
              <a:buFont typeface="+mj-lt"/>
              <a:buAutoNum type="alphaLcParenR"/>
            </a:pPr>
            <a:r>
              <a:rPr lang="fr-CH" sz="1600" dirty="0">
                <a:solidFill>
                  <a:srgbClr val="FF0000"/>
                </a:solidFill>
              </a:rPr>
              <a:t>les emballages entamés sont vendus aux meilleures conditions. Le montant de la vente doit être porté en recette de la caisse de service (</a:t>
            </a:r>
            <a:r>
              <a:rPr lang="fr-CH" sz="1600" dirty="0" err="1">
                <a:solidFill>
                  <a:srgbClr val="FF0000"/>
                </a:solidFill>
              </a:rPr>
              <a:t>CdF</a:t>
            </a:r>
            <a:r>
              <a:rPr lang="fr-CH" sz="1600" dirty="0">
                <a:solidFill>
                  <a:srgbClr val="FF0000"/>
                </a:solidFill>
              </a:rPr>
              <a:t> 54) et au crédit de la caisse de subsistance.</a:t>
            </a:r>
          </a:p>
          <a:p>
            <a:pPr marL="0" indent="0" algn="l">
              <a:buNone/>
              <a:tabLst>
                <a:tab pos="357188" algn="l"/>
              </a:tabLst>
            </a:pPr>
            <a:r>
              <a:rPr lang="fr-CH" sz="1600" dirty="0">
                <a:solidFill>
                  <a:srgbClr val="FF0000"/>
                </a:solidFill>
              </a:rPr>
              <a:t>	La personne chargée de la comptabilité doit rendre attentive celle qui achète les biens au fait qu’une 	revente ou un transfert n’est pas autorisé. L’achat de vivres de l’armée est exclusivement destiné à 	l’usage interne.</a:t>
            </a:r>
          </a:p>
        </p:txBody>
      </p:sp>
      <p:sp>
        <p:nvSpPr>
          <p:cNvPr id="5123" name="Rectangle 18"/>
          <p:cNvSpPr>
            <a:spLocks noGrp="1" noChangeArrowheads="1"/>
          </p:cNvSpPr>
          <p:nvPr>
            <p:ph type="title"/>
          </p:nvPr>
        </p:nvSpPr>
        <p:spPr>
          <a:noFill/>
        </p:spPr>
        <p:txBody>
          <a:bodyPr/>
          <a:lstStyle/>
          <a:p>
            <a:r>
              <a:rPr lang="fr-CH" dirty="0"/>
              <a:t>RA, nouveautés 2023</a:t>
            </a:r>
            <a:br>
              <a:rPr lang="fr-CH" dirty="0"/>
            </a:br>
            <a:r>
              <a:rPr lang="fr-CH" b="0" dirty="0">
                <a:solidFill>
                  <a:schemeClr val="bg2"/>
                </a:solidFill>
              </a:rPr>
              <a:t>3218 Achat et vente de vivres de l’armée</a:t>
            </a:r>
          </a:p>
        </p:txBody>
      </p:sp>
      <p:pic>
        <p:nvPicPr>
          <p:cNvPr id="2" name="Picture 2" descr="Armeeprovi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0044283"/>
      </p:ext>
    </p:extLst>
  </p:cSld>
  <p:clrMapOvr>
    <a:masterClrMapping/>
  </p:clrMapOvr>
  <p:transition/>
</p:sld>
</file>

<file path=ppt/theme/theme1.xml><?xml version="1.0" encoding="utf-8"?>
<a:theme xmlns:a="http://schemas.openxmlformats.org/drawingml/2006/main" name="LBA_d">
  <a:themeElements>
    <a:clrScheme name="Master_PST_A_METAPLAN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_PST_A_METAPLANUNG">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lnDef>
  </a:objectDefaults>
  <a:extraClrSchemeLst>
    <a:extraClrScheme>
      <a:clrScheme name="Master_PST_A_METAPLAN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_PST_A_METAPLANU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_PST_A_METAPLANU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_PST_A_METAPLANU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_PST_A_METAPLANU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_PST_A_METAPLANU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_PST_A_METAPLANUNG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_PST_A_METAPLANU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_PST_A_METAPLANU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_PST_A_METAPLANU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_PST_A_METAPLANU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_PST_A_METAPLANU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LBA_d.potx" id="{D2119323-142F-4816-A6FE-CB56DDDE6369}" vid="{64C26A8E-115A-47B2-86C4-E4CE488CC916}"/>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LBA_16x9_d</Template>
  <TotalTime>0</TotalTime>
  <Words>2265</Words>
  <Application>Microsoft Office PowerPoint</Application>
  <PresentationFormat>Breitbild</PresentationFormat>
  <Paragraphs>263</Paragraphs>
  <Slides>21</Slides>
  <Notes>21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21</vt:i4>
      </vt:variant>
    </vt:vector>
  </HeadingPairs>
  <TitlesOfParts>
    <vt:vector size="24" baseType="lpstr">
      <vt:lpstr>Arial</vt:lpstr>
      <vt:lpstr>Calibri</vt:lpstr>
      <vt:lpstr>LBA_d</vt:lpstr>
      <vt:lpstr>RA, nouveautés 2023 Généralités</vt:lpstr>
      <vt:lpstr>RA, nouveautés 2023 1307 Tenue de la caisse de cantine</vt:lpstr>
      <vt:lpstr>RA, nouveautés 2023 1401 Approvisionnement monétaire</vt:lpstr>
      <vt:lpstr>RA, nouveautés 2023 1402 Rythme des avances de fonds</vt:lpstr>
      <vt:lpstr>RA, nouveautés 2023 1503 Ordres de paiement</vt:lpstr>
      <vt:lpstr>RA, nouveautés 2023 2102 Montants de la solde</vt:lpstr>
      <vt:lpstr>RA, nouveautés 2023 2802 Versement de la solde</vt:lpstr>
      <vt:lpstr>RA, nouveautés 2023 3218 Achat et vente de vivres de l’armée</vt:lpstr>
      <vt:lpstr>RA, nouveautés 2023 3218 Achat et vente de vivres de l’armée</vt:lpstr>
      <vt:lpstr>RA, nouveautés 2023 3302 Indemnité de la subsistance en pension</vt:lpstr>
      <vt:lpstr>RA, nouveautés 2023 3303 Montants de la subsistance   en pension</vt:lpstr>
      <vt:lpstr>RA, nouveautés 2023 4313 Indemnités de chambre</vt:lpstr>
      <vt:lpstr>RA, nouveautés 2023 4602 Montants de l’indemnité de nuitée</vt:lpstr>
      <vt:lpstr>RA, nouveautés 2023 4712 Place de stationnement pour   véhicules militaires</vt:lpstr>
      <vt:lpstr>RA, nouveautés 2023 6109 Litière</vt:lpstr>
      <vt:lpstr>RA, nouveautés 2023 Annexe 6 Biens matériels sur le crédit du cdt</vt:lpstr>
      <vt:lpstr>RA, nouveautés 2023 1601 Contrôle des inventaires</vt:lpstr>
      <vt:lpstr>RA, nouveautés 2023 Annexe 6 Subsistance rap GU</vt:lpstr>
      <vt:lpstr>RA, nouveautés 2023 Appendice 12 Rythme des commandes</vt:lpstr>
      <vt:lpstr>RA, nouveautés 2023 Appendice 13 Crédit de subsistance</vt:lpstr>
      <vt:lpstr>RA, nouveautés 2023 Impression à la demande</vt:lpstr>
    </vt:vector>
  </TitlesOfParts>
  <Company>FUB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Gabriele Robin LVBLOG</dc:creator>
  <cp:lastModifiedBy>Hochuli Kay LBA</cp:lastModifiedBy>
  <cp:revision>430</cp:revision>
  <cp:lastPrinted>2022-11-15T16:10:54Z</cp:lastPrinted>
  <dcterms:created xsi:type="dcterms:W3CDTF">2020-01-17T15:14:34Z</dcterms:created>
  <dcterms:modified xsi:type="dcterms:W3CDTF">2022-12-14T09:15:22Z</dcterms:modified>
</cp:coreProperties>
</file>